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4" r:id="rId3"/>
    <p:sldId id="298" r:id="rId4"/>
    <p:sldId id="268" r:id="rId5"/>
    <p:sldId id="269" r:id="rId6"/>
    <p:sldId id="311" r:id="rId7"/>
    <p:sldId id="318" r:id="rId8"/>
    <p:sldId id="314" r:id="rId9"/>
    <p:sldId id="315" r:id="rId10"/>
    <p:sldId id="285" r:id="rId11"/>
    <p:sldId id="275" r:id="rId12"/>
    <p:sldId id="319" r:id="rId13"/>
    <p:sldId id="290" r:id="rId14"/>
    <p:sldId id="301" r:id="rId15"/>
    <p:sldId id="282" r:id="rId16"/>
    <p:sldId id="283" r:id="rId17"/>
    <p:sldId id="297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0D0D"/>
    <a:srgbClr val="00296B"/>
    <a:srgbClr val="A20A09"/>
    <a:srgbClr val="01A5F2"/>
    <a:srgbClr val="00589F"/>
    <a:srgbClr val="009FEC"/>
    <a:srgbClr val="4897CF"/>
    <a:srgbClr val="33CC33"/>
    <a:srgbClr val="69BFFF"/>
    <a:srgbClr val="0D9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9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-510" y="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958456-4274-4424-BFDA-98F54F5F7702}" type="datetimeFigureOut">
              <a:rPr lang="ru-RU" smtClean="0"/>
              <a:t>15.11.2019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95B544-A58F-4EED-8521-06E216190B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583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C553F-5823-4A44-B618-7C276A220DE6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7BFB5-6434-4DAF-8EAC-8F0C0B1A49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974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C553F-5823-4A44-B618-7C276A220DE6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7BFB5-6434-4DAF-8EAC-8F0C0B1A49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1366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C553F-5823-4A44-B618-7C276A220DE6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7BFB5-6434-4DAF-8EAC-8F0C0B1A49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516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C553F-5823-4A44-B618-7C276A220DE6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7BFB5-6434-4DAF-8EAC-8F0C0B1A49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957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C553F-5823-4A44-B618-7C276A220DE6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7BFB5-6434-4DAF-8EAC-8F0C0B1A49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751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C553F-5823-4A44-B618-7C276A220DE6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7BFB5-6434-4DAF-8EAC-8F0C0B1A49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028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C553F-5823-4A44-B618-7C276A220DE6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7BFB5-6434-4DAF-8EAC-8F0C0B1A49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354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C553F-5823-4A44-B618-7C276A220DE6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7BFB5-6434-4DAF-8EAC-8F0C0B1A49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68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C553F-5823-4A44-B618-7C276A220DE6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7BFB5-6434-4DAF-8EAC-8F0C0B1A49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052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C553F-5823-4A44-B618-7C276A220DE6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7BFB5-6434-4DAF-8EAC-8F0C0B1A49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640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C553F-5823-4A44-B618-7C276A220DE6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7BFB5-6434-4DAF-8EAC-8F0C0B1A49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951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8C553F-5823-4A44-B618-7C276A220DE6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7BFB5-6434-4DAF-8EAC-8F0C0B1A49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803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12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1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1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image" Target="../media/image29.png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45.png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47.png"/><Relationship Id="rId4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microsoft.com/office/2007/relationships/hdphoto" Target="../media/hdphoto2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3" y="-11431"/>
            <a:ext cx="12192000" cy="6858000"/>
          </a:xfrm>
          <a:prstGeom prst="rect">
            <a:avLst/>
          </a:prstGeom>
        </p:spPr>
      </p:pic>
      <p:sp>
        <p:nvSpPr>
          <p:cNvPr id="4" name="Блок-схема: данные 3"/>
          <p:cNvSpPr/>
          <p:nvPr/>
        </p:nvSpPr>
        <p:spPr>
          <a:xfrm flipV="1">
            <a:off x="2070327" y="3901260"/>
            <a:ext cx="7581672" cy="2956740"/>
          </a:xfrm>
          <a:prstGeom prst="flowChartInputOutput">
            <a:avLst/>
          </a:prstGeom>
          <a:blipFill dpi="0" rotWithShape="1">
            <a:blip r:embed="rId3">
              <a:alphaModFix amt="5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данные 8"/>
          <p:cNvSpPr/>
          <p:nvPr/>
        </p:nvSpPr>
        <p:spPr>
          <a:xfrm flipV="1">
            <a:off x="0" y="-496570"/>
            <a:ext cx="7581672" cy="2956740"/>
          </a:xfrm>
          <a:prstGeom prst="flowChartInputOutput">
            <a:avLst/>
          </a:prstGeom>
          <a:blipFill dpi="0" rotWithShape="1">
            <a:blip r:embed="rId3">
              <a:alphaModFix amt="5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02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2" descr="C:\Users\slisarenko\Desktop\чел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56" y="2744722"/>
            <a:ext cx="989098" cy="1693366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C:\Users\slisarenko\Desktop\банк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468" y="1557892"/>
            <a:ext cx="3478320" cy="28801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2" name="Группа 41"/>
          <p:cNvGrpSpPr/>
          <p:nvPr/>
        </p:nvGrpSpPr>
        <p:grpSpPr>
          <a:xfrm>
            <a:off x="8226951" y="1204535"/>
            <a:ext cx="3383314" cy="3233553"/>
            <a:chOff x="8112907" y="2327871"/>
            <a:chExt cx="3383314" cy="3233553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pic>
          <p:nvPicPr>
            <p:cNvPr id="43" name="Picture 3" descr="C:\Users\slisarenko\Desktop\Без имени-1 копия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12907" y="2799133"/>
              <a:ext cx="3383314" cy="2762291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97778" y="2327871"/>
              <a:ext cx="2013571" cy="47126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grpSp>
        <p:nvGrpSpPr>
          <p:cNvPr id="45" name="Группа 44"/>
          <p:cNvGrpSpPr/>
          <p:nvPr/>
        </p:nvGrpSpPr>
        <p:grpSpPr>
          <a:xfrm>
            <a:off x="6233691" y="2301358"/>
            <a:ext cx="1337981" cy="1474713"/>
            <a:chOff x="5363321" y="3789483"/>
            <a:chExt cx="946176" cy="1041400"/>
          </a:xfr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46" name="Нашивка 45"/>
            <p:cNvSpPr/>
            <p:nvPr/>
          </p:nvSpPr>
          <p:spPr>
            <a:xfrm>
              <a:off x="5363321" y="3789483"/>
              <a:ext cx="376733" cy="1041400"/>
            </a:xfrm>
            <a:prstGeom prst="chevron">
              <a:avLst>
                <a:gd name="adj" fmla="val 36067"/>
              </a:avLst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47" name="Нашивка 46"/>
            <p:cNvSpPr/>
            <p:nvPr/>
          </p:nvSpPr>
          <p:spPr>
            <a:xfrm>
              <a:off x="5619185" y="3789483"/>
              <a:ext cx="403302" cy="1041400"/>
            </a:xfrm>
            <a:prstGeom prst="chevron">
              <a:avLst>
                <a:gd name="adj" fmla="val 36067"/>
              </a:avLst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48" name="Нашивка 47"/>
            <p:cNvSpPr/>
            <p:nvPr/>
          </p:nvSpPr>
          <p:spPr>
            <a:xfrm>
              <a:off x="5895705" y="3789483"/>
              <a:ext cx="413792" cy="1041400"/>
            </a:xfrm>
            <a:prstGeom prst="chevron">
              <a:avLst>
                <a:gd name="adj" fmla="val 36067"/>
              </a:avLst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3439086" y="2116692"/>
            <a:ext cx="817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БАНК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0" y="5549186"/>
            <a:ext cx="12192000" cy="1040982"/>
            <a:chOff x="0" y="5549186"/>
            <a:chExt cx="12192000" cy="1040982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0635"/>
            <a:stretch/>
          </p:blipFill>
          <p:spPr>
            <a:xfrm>
              <a:off x="0" y="5549186"/>
              <a:ext cx="12192000" cy="1040982"/>
            </a:xfrm>
            <a:prstGeom prst="rect">
              <a:avLst/>
            </a:prstGeom>
          </p:spPr>
        </p:pic>
        <p:sp>
          <p:nvSpPr>
            <p:cNvPr id="17" name="Пятиугольник 16"/>
            <p:cNvSpPr/>
            <p:nvPr/>
          </p:nvSpPr>
          <p:spPr>
            <a:xfrm>
              <a:off x="209551" y="5549186"/>
              <a:ext cx="486486" cy="1040982"/>
            </a:xfrm>
            <a:prstGeom prst="homePlate">
              <a:avLst>
                <a:gd name="adj" fmla="val 36417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0" name="Прямоугольник 19"/>
          <p:cNvSpPr/>
          <p:nvPr/>
        </p:nvSpPr>
        <p:spPr>
          <a:xfrm>
            <a:off x="825305" y="5869622"/>
            <a:ext cx="86353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Кредитование субъектов малого предпринимательства</a:t>
            </a:r>
            <a:endParaRPr lang="ru-RU" sz="20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88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7234417" y="477870"/>
            <a:ext cx="3509278" cy="2246087"/>
            <a:chOff x="7234417" y="477870"/>
            <a:chExt cx="3509278" cy="2246087"/>
          </a:xfrm>
        </p:grpSpPr>
        <p:sp>
          <p:nvSpPr>
            <p:cNvPr id="16" name="Овал 15"/>
            <p:cNvSpPr/>
            <p:nvPr/>
          </p:nvSpPr>
          <p:spPr>
            <a:xfrm>
              <a:off x="8248828" y="477870"/>
              <a:ext cx="1480457" cy="148045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75" name="Picture 3" descr="C:\Users\slisarenko\Downloads\farmer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65172" y="727516"/>
              <a:ext cx="847767" cy="8477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Прямоугольник 22"/>
            <p:cNvSpPr/>
            <p:nvPr/>
          </p:nvSpPr>
          <p:spPr>
            <a:xfrm>
              <a:off x="7234417" y="1785301"/>
              <a:ext cx="3509278" cy="938656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647278" y="1862905"/>
              <a:ext cx="268355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Индивидуальным </a:t>
              </a:r>
            </a:p>
            <a:p>
              <a:pPr algn="ctr"/>
              <a:r>
                <a:rPr lang="ru-RU" sz="2000" b="1" dirty="0" smtClean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предпринимателям</a:t>
              </a:r>
              <a:endParaRPr lang="ru-RU" sz="20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1181089" y="477871"/>
            <a:ext cx="3509278" cy="2246086"/>
            <a:chOff x="1181089" y="477871"/>
            <a:chExt cx="3509278" cy="2246086"/>
          </a:xfrm>
        </p:grpSpPr>
        <p:sp>
          <p:nvSpPr>
            <p:cNvPr id="3" name="Овал 2"/>
            <p:cNvSpPr/>
            <p:nvPr/>
          </p:nvSpPr>
          <p:spPr>
            <a:xfrm>
              <a:off x="2195500" y="477871"/>
              <a:ext cx="1480457" cy="148045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76" name="Picture 4" descr="C:\Users\slisarenko\Downloads\boss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9201" y="791571"/>
              <a:ext cx="853053" cy="8530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Прямоугольник 8"/>
            <p:cNvSpPr/>
            <p:nvPr/>
          </p:nvSpPr>
          <p:spPr>
            <a:xfrm>
              <a:off x="1181089" y="1785301"/>
              <a:ext cx="3509278" cy="938656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905733" y="1893381"/>
              <a:ext cx="205998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Юридическим </a:t>
              </a:r>
            </a:p>
            <a:p>
              <a:pPr algn="ctr"/>
              <a:r>
                <a:rPr lang="ru-RU" sz="2000" b="1" dirty="0" smtClean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лицам</a:t>
              </a:r>
              <a:endParaRPr lang="ru-RU" sz="20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227150" y="2926960"/>
            <a:ext cx="5658368" cy="939670"/>
            <a:chOff x="227150" y="2926960"/>
            <a:chExt cx="5658368" cy="939670"/>
          </a:xfrm>
        </p:grpSpPr>
        <p:sp>
          <p:nvSpPr>
            <p:cNvPr id="51" name="Прямоугольник 50"/>
            <p:cNvSpPr/>
            <p:nvPr/>
          </p:nvSpPr>
          <p:spPr>
            <a:xfrm>
              <a:off x="227150" y="2927974"/>
              <a:ext cx="5656682" cy="93865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Прямоугольник 55"/>
            <p:cNvSpPr/>
            <p:nvPr/>
          </p:nvSpPr>
          <p:spPr>
            <a:xfrm>
              <a:off x="227150" y="2926960"/>
              <a:ext cx="953939" cy="93865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77" name="Picture 5" descr="C:\Users\slisarenko\Downloads\industry (1)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840" y="3137439"/>
              <a:ext cx="517699" cy="5176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TextBox 27"/>
            <p:cNvSpPr txBox="1"/>
            <p:nvPr/>
          </p:nvSpPr>
          <p:spPr>
            <a:xfrm>
              <a:off x="1269658" y="3127914"/>
              <a:ext cx="217504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На приобретение </a:t>
              </a:r>
            </a:p>
            <a:p>
              <a:r>
                <a:rPr lang="ru-RU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основных средств</a:t>
              </a:r>
              <a:endParaRPr lang="ru-RU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3506793" y="3420302"/>
              <a:ext cx="1374775" cy="326006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419015" y="3066358"/>
              <a:ext cx="246650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300 000 Евро</a:t>
              </a:r>
            </a:p>
            <a:p>
              <a:r>
                <a:rPr lang="ru-RU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5</a:t>
              </a:r>
              <a:r>
                <a:rPr lang="ru-RU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% - 5 </a:t>
              </a:r>
              <a:r>
                <a:rPr lang="ru-RU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лет</a:t>
              </a:r>
              <a:endPara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239903" y="4170174"/>
            <a:ext cx="5643929" cy="942850"/>
            <a:chOff x="239903" y="4170174"/>
            <a:chExt cx="5643929" cy="942850"/>
          </a:xfrm>
        </p:grpSpPr>
        <p:sp>
          <p:nvSpPr>
            <p:cNvPr id="52" name="Прямоугольник 51"/>
            <p:cNvSpPr/>
            <p:nvPr/>
          </p:nvSpPr>
          <p:spPr>
            <a:xfrm>
              <a:off x="239903" y="4170174"/>
              <a:ext cx="5643929" cy="93865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Прямоугольник 56"/>
            <p:cNvSpPr/>
            <p:nvPr/>
          </p:nvSpPr>
          <p:spPr>
            <a:xfrm>
              <a:off x="239903" y="4174368"/>
              <a:ext cx="953939" cy="93865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267971" y="4347114"/>
              <a:ext cx="233407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На пополнение </a:t>
              </a:r>
            </a:p>
            <a:p>
              <a:r>
                <a:rPr lang="ru-RU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оборотных средств</a:t>
              </a:r>
              <a:endParaRPr lang="ru-RU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239903" y="4172711"/>
              <a:ext cx="953939" cy="93865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3505107" y="4639502"/>
              <a:ext cx="1530443" cy="326006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417329" y="4285558"/>
              <a:ext cx="246650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20 000 Евро</a:t>
              </a:r>
            </a:p>
            <a:p>
              <a:r>
                <a:rPr lang="ru-RU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6% </a:t>
              </a:r>
              <a:r>
                <a:rPr lang="ru-RU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</a:t>
              </a:r>
              <a:r>
                <a:rPr lang="ru-RU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 года</a:t>
              </a:r>
              <a:endPara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0" name="Picture 7" descr="C:\Users\slisarenko\Downloads\refresh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977" y="4342790"/>
              <a:ext cx="593424" cy="5934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Группа 7"/>
          <p:cNvGrpSpPr/>
          <p:nvPr/>
        </p:nvGrpSpPr>
        <p:grpSpPr>
          <a:xfrm>
            <a:off x="6189038" y="4174368"/>
            <a:ext cx="5855550" cy="938656"/>
            <a:chOff x="6189038" y="4174368"/>
            <a:chExt cx="5855550" cy="938656"/>
          </a:xfrm>
        </p:grpSpPr>
        <p:sp>
          <p:nvSpPr>
            <p:cNvPr id="61" name="Прямоугольник 60"/>
            <p:cNvSpPr/>
            <p:nvPr/>
          </p:nvSpPr>
          <p:spPr>
            <a:xfrm>
              <a:off x="6189038" y="4174368"/>
              <a:ext cx="5656682" cy="93865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Прямоугольник 61"/>
            <p:cNvSpPr/>
            <p:nvPr/>
          </p:nvSpPr>
          <p:spPr>
            <a:xfrm>
              <a:off x="6189038" y="4174368"/>
              <a:ext cx="953939" cy="93865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314427" y="4336507"/>
              <a:ext cx="233407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На пополнение </a:t>
              </a:r>
            </a:p>
            <a:p>
              <a:r>
                <a:rPr lang="ru-RU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оборотных средств</a:t>
              </a:r>
              <a:endParaRPr lang="ru-RU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9665863" y="4609845"/>
              <a:ext cx="1530443" cy="326006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9578085" y="4255901"/>
              <a:ext cx="246650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5 000 Евро</a:t>
              </a:r>
            </a:p>
            <a:p>
              <a:r>
                <a:rPr lang="ru-RU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7% </a:t>
              </a:r>
              <a:r>
                <a:rPr lang="ru-RU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</a:t>
              </a:r>
              <a:r>
                <a:rPr lang="ru-RU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 года</a:t>
              </a:r>
              <a:endPara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9" name="Picture 7" descr="C:\Users\slisarenko\Downloads\refresh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6233" y="4332183"/>
              <a:ext cx="593424" cy="5934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Группа 5"/>
          <p:cNvGrpSpPr/>
          <p:nvPr/>
        </p:nvGrpSpPr>
        <p:grpSpPr>
          <a:xfrm>
            <a:off x="6189038" y="2927974"/>
            <a:ext cx="5857236" cy="938656"/>
            <a:chOff x="6189038" y="2927974"/>
            <a:chExt cx="5857236" cy="938656"/>
          </a:xfrm>
        </p:grpSpPr>
        <p:sp>
          <p:nvSpPr>
            <p:cNvPr id="59" name="Прямоугольник 58"/>
            <p:cNvSpPr/>
            <p:nvPr/>
          </p:nvSpPr>
          <p:spPr>
            <a:xfrm>
              <a:off x="6189038" y="2927974"/>
              <a:ext cx="5656682" cy="93865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Прямоугольник 59"/>
            <p:cNvSpPr/>
            <p:nvPr/>
          </p:nvSpPr>
          <p:spPr>
            <a:xfrm>
              <a:off x="6189038" y="2927974"/>
              <a:ext cx="953939" cy="93865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316114" y="3107782"/>
              <a:ext cx="217504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На приобретение </a:t>
              </a:r>
            </a:p>
            <a:p>
              <a:r>
                <a:rPr lang="ru-RU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основных средств</a:t>
              </a:r>
              <a:endParaRPr lang="ru-RU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9667549" y="3400170"/>
              <a:ext cx="1528757" cy="326006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9579771" y="3046226"/>
              <a:ext cx="246650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10 000 Евро</a:t>
              </a:r>
            </a:p>
            <a:p>
              <a:r>
                <a:rPr lang="ru-RU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5</a:t>
              </a:r>
              <a:r>
                <a:rPr lang="ru-RU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% - </a:t>
              </a:r>
              <a:r>
                <a:rPr lang="ru-RU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 года</a:t>
              </a:r>
              <a:endPara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078" name="Picture 6" descr="C:\Users\slisarenko\Downloads\animal-kingdom (2)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3755" y="3167857"/>
              <a:ext cx="600138" cy="6001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5" name="Группа 44"/>
          <p:cNvGrpSpPr/>
          <p:nvPr/>
        </p:nvGrpSpPr>
        <p:grpSpPr>
          <a:xfrm>
            <a:off x="0" y="5549186"/>
            <a:ext cx="12192000" cy="1040982"/>
            <a:chOff x="0" y="5549186"/>
            <a:chExt cx="12192000" cy="1040982"/>
          </a:xfrm>
        </p:grpSpPr>
        <p:pic>
          <p:nvPicPr>
            <p:cNvPr id="50" name="Рисунок 49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0635"/>
            <a:stretch/>
          </p:blipFill>
          <p:spPr>
            <a:xfrm>
              <a:off x="0" y="5549186"/>
              <a:ext cx="12192000" cy="1040982"/>
            </a:xfrm>
            <a:prstGeom prst="rect">
              <a:avLst/>
            </a:prstGeom>
          </p:spPr>
        </p:pic>
        <p:sp>
          <p:nvSpPr>
            <p:cNvPr id="53" name="Пятиугольник 52"/>
            <p:cNvSpPr/>
            <p:nvPr/>
          </p:nvSpPr>
          <p:spPr>
            <a:xfrm>
              <a:off x="209551" y="5549186"/>
              <a:ext cx="486486" cy="1040982"/>
            </a:xfrm>
            <a:prstGeom prst="homePlate">
              <a:avLst>
                <a:gd name="adj" fmla="val 36417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696037" y="5869622"/>
            <a:ext cx="86353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Кредитование субъектов </a:t>
            </a:r>
            <a:r>
              <a:rPr lang="ru-RU" sz="20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малого </a:t>
            </a:r>
            <a:r>
              <a:rPr lang="ru-RU" sz="20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предпринимательства</a:t>
            </a:r>
          </a:p>
        </p:txBody>
      </p:sp>
    </p:spTree>
    <p:extLst>
      <p:ext uri="{BB962C8B-B14F-4D97-AF65-F5344CB8AC3E}">
        <p14:creationId xmlns:p14="http://schemas.microsoft.com/office/powerpoint/2010/main" val="3060358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0"/>
            <a:ext cx="12308114" cy="6858000"/>
            <a:chOff x="0" y="0"/>
            <a:chExt cx="12308114" cy="6858000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0" y="0"/>
              <a:ext cx="12308114" cy="6858000"/>
            </a:xfrm>
            <a:prstGeom prst="rect">
              <a:avLst/>
            </a:prstGeom>
            <a:solidFill>
              <a:srgbClr val="0070C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434191" y="3476706"/>
              <a:ext cx="926011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6000" b="1" cap="all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Цели кредитования</a:t>
              </a:r>
              <a:endParaRPr lang="ru-RU" sz="60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050" name="Picture 2" descr="C:\Users\slisarenko\Downloads\goal (1)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4876" y="1778004"/>
              <a:ext cx="1218746" cy="1218746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73611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Группа 65"/>
          <p:cNvGrpSpPr/>
          <p:nvPr/>
        </p:nvGrpSpPr>
        <p:grpSpPr>
          <a:xfrm>
            <a:off x="1139175" y="595435"/>
            <a:ext cx="1158917" cy="2112185"/>
            <a:chOff x="3184297" y="927506"/>
            <a:chExt cx="1158917" cy="2112185"/>
          </a:xfrm>
        </p:grpSpPr>
        <p:sp>
          <p:nvSpPr>
            <p:cNvPr id="67" name="Прямоугольник 66"/>
            <p:cNvSpPr/>
            <p:nvPr/>
          </p:nvSpPr>
          <p:spPr>
            <a:xfrm>
              <a:off x="3313756" y="927506"/>
              <a:ext cx="900000" cy="9000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70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3184297" y="1870140"/>
              <a:ext cx="1158917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latin typeface="Arial" panose="020B0604020202020204" pitchFamily="34" charset="0"/>
                  <a:cs typeface="Arial" panose="020B0604020202020204" pitchFamily="34" charset="0"/>
                </a:rPr>
                <a:t>Производство, переработка и реализация продовольственных, промышленных товаров, товаров народного потребления, имеющих потенциал </a:t>
              </a:r>
              <a:r>
                <a:rPr lang="ru-RU" sz="7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импортозамещения</a:t>
              </a:r>
              <a:endParaRPr lang="ru-RU" sz="7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9" name="Picture 2" descr="C:\Users\slisarenko\Downloads\manufactur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4506" y="1023784"/>
              <a:ext cx="698500" cy="698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0" name="Группа 69"/>
          <p:cNvGrpSpPr/>
          <p:nvPr/>
        </p:nvGrpSpPr>
        <p:grpSpPr>
          <a:xfrm>
            <a:off x="3102266" y="595435"/>
            <a:ext cx="966572" cy="1671728"/>
            <a:chOff x="4416259" y="927506"/>
            <a:chExt cx="966572" cy="1671728"/>
          </a:xfrm>
        </p:grpSpPr>
        <p:sp>
          <p:nvSpPr>
            <p:cNvPr id="71" name="TextBox 70"/>
            <p:cNvSpPr txBox="1"/>
            <p:nvPr/>
          </p:nvSpPr>
          <p:spPr>
            <a:xfrm>
              <a:off x="4416259" y="1860570"/>
              <a:ext cx="96657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latin typeface="Arial" panose="020B0604020202020204" pitchFamily="34" charset="0"/>
                  <a:cs typeface="Arial" panose="020B0604020202020204" pitchFamily="34" charset="0"/>
                </a:rPr>
                <a:t>Производство, переработка </a:t>
              </a:r>
              <a:endParaRPr lang="en-US" sz="7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sz="7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и </a:t>
              </a:r>
              <a:r>
                <a:rPr lang="ru-RU" sz="700" dirty="0">
                  <a:latin typeface="Arial" panose="020B0604020202020204" pitchFamily="34" charset="0"/>
                  <a:cs typeface="Arial" panose="020B0604020202020204" pitchFamily="34" charset="0"/>
                </a:rPr>
                <a:t>реализация </a:t>
              </a:r>
              <a:r>
                <a:rPr lang="ru-RU" sz="7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сельско</a:t>
              </a:r>
              <a:r>
                <a:rPr lang="en-US" sz="7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</a:p>
            <a:p>
              <a:pPr algn="ctr"/>
              <a:r>
                <a:rPr lang="ru-RU" sz="7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хозяйственной продукции</a:t>
              </a:r>
              <a:endParaRPr lang="ru-RU" sz="7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4449546" y="927506"/>
              <a:ext cx="900000" cy="9000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700"/>
            </a:p>
          </p:txBody>
        </p:sp>
        <p:pic>
          <p:nvPicPr>
            <p:cNvPr id="73" name="Picture 3" descr="C:\Users\slisarenko\Downloads\fish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9193" y="1072943"/>
              <a:ext cx="620705" cy="6207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4" name="Группа 73"/>
          <p:cNvGrpSpPr/>
          <p:nvPr/>
        </p:nvGrpSpPr>
        <p:grpSpPr>
          <a:xfrm>
            <a:off x="4865180" y="603109"/>
            <a:ext cx="900000" cy="1681298"/>
            <a:chOff x="5585336" y="917936"/>
            <a:chExt cx="900000" cy="1681298"/>
          </a:xfrm>
        </p:grpSpPr>
        <p:sp>
          <p:nvSpPr>
            <p:cNvPr id="75" name="TextBox 74"/>
            <p:cNvSpPr txBox="1"/>
            <p:nvPr/>
          </p:nvSpPr>
          <p:spPr>
            <a:xfrm>
              <a:off x="5643232" y="1860570"/>
              <a:ext cx="83196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latin typeface="Arial" panose="020B0604020202020204" pitchFamily="34" charset="0"/>
                  <a:cs typeface="Arial" panose="020B0604020202020204" pitchFamily="34" charset="0"/>
                </a:rPr>
                <a:t>Туризм и экскурсии на </a:t>
              </a:r>
              <a:endParaRPr lang="en-US" sz="7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sz="7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территории </a:t>
              </a:r>
              <a:r>
                <a:rPr lang="ru-RU" sz="700" dirty="0">
                  <a:latin typeface="Arial" panose="020B0604020202020204" pitchFamily="34" charset="0"/>
                  <a:cs typeface="Arial" panose="020B0604020202020204" pitchFamily="34" charset="0"/>
                </a:rPr>
                <a:t>Приднестровской Молдавской Республики</a:t>
              </a:r>
            </a:p>
          </p:txBody>
        </p:sp>
        <p:sp>
          <p:nvSpPr>
            <p:cNvPr id="76" name="Прямоугольник 75"/>
            <p:cNvSpPr/>
            <p:nvPr/>
          </p:nvSpPr>
          <p:spPr>
            <a:xfrm>
              <a:off x="5585336" y="917936"/>
              <a:ext cx="900000" cy="9000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700"/>
            </a:p>
          </p:txBody>
        </p:sp>
        <p:pic>
          <p:nvPicPr>
            <p:cNvPr id="77" name="Picture 4" descr="C:\Users\slisarenko\Downloads\destinatio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5027" y="1079694"/>
              <a:ext cx="510801" cy="510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8" name="Группа 77"/>
          <p:cNvGrpSpPr/>
          <p:nvPr/>
        </p:nvGrpSpPr>
        <p:grpSpPr>
          <a:xfrm>
            <a:off x="6733137" y="603109"/>
            <a:ext cx="900000" cy="1362634"/>
            <a:chOff x="6686843" y="917936"/>
            <a:chExt cx="900000" cy="1362634"/>
          </a:xfrm>
        </p:grpSpPr>
        <p:sp>
          <p:nvSpPr>
            <p:cNvPr id="79" name="TextBox 78"/>
            <p:cNvSpPr txBox="1"/>
            <p:nvPr/>
          </p:nvSpPr>
          <p:spPr>
            <a:xfrm>
              <a:off x="6686843" y="1865072"/>
              <a:ext cx="879032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latin typeface="Arial" panose="020B0604020202020204" pitchFamily="34" charset="0"/>
                  <a:cs typeface="Arial" panose="020B0604020202020204" pitchFamily="34" charset="0"/>
                </a:rPr>
                <a:t>Переработка </a:t>
              </a:r>
              <a:endParaRPr lang="en-US" sz="7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sz="7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вторичного </a:t>
              </a:r>
              <a:r>
                <a:rPr lang="ru-RU" sz="700" dirty="0">
                  <a:latin typeface="Arial" panose="020B0604020202020204" pitchFamily="34" charset="0"/>
                  <a:cs typeface="Arial" panose="020B0604020202020204" pitchFamily="34" charset="0"/>
                </a:rPr>
                <a:t>сырья</a:t>
              </a:r>
            </a:p>
          </p:txBody>
        </p:sp>
        <p:sp>
          <p:nvSpPr>
            <p:cNvPr id="80" name="Прямоугольник 79"/>
            <p:cNvSpPr/>
            <p:nvPr/>
          </p:nvSpPr>
          <p:spPr>
            <a:xfrm>
              <a:off x="6686843" y="917936"/>
              <a:ext cx="900000" cy="9000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700"/>
            </a:p>
          </p:txBody>
        </p:sp>
        <p:pic>
          <p:nvPicPr>
            <p:cNvPr id="81" name="Picture 5" descr="C:\Users\slisarenko\Downloads\recycle-sign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97427" y="1090782"/>
              <a:ext cx="641229" cy="6412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2" name="Группа 81"/>
          <p:cNvGrpSpPr/>
          <p:nvPr/>
        </p:nvGrpSpPr>
        <p:grpSpPr>
          <a:xfrm>
            <a:off x="8441188" y="613836"/>
            <a:ext cx="900000" cy="1579544"/>
            <a:chOff x="7716465" y="918721"/>
            <a:chExt cx="900000" cy="1579544"/>
          </a:xfrm>
        </p:grpSpPr>
        <p:sp>
          <p:nvSpPr>
            <p:cNvPr id="83" name="TextBox 82"/>
            <p:cNvSpPr txBox="1"/>
            <p:nvPr/>
          </p:nvSpPr>
          <p:spPr>
            <a:xfrm>
              <a:off x="7762656" y="1867323"/>
              <a:ext cx="798377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latin typeface="Arial" panose="020B0604020202020204" pitchFamily="34" charset="0"/>
                  <a:cs typeface="Arial" panose="020B0604020202020204" pitchFamily="34" charset="0"/>
                </a:rPr>
                <a:t>Оказание жилищно-коммунальных услуг населению</a:t>
              </a:r>
            </a:p>
          </p:txBody>
        </p:sp>
        <p:sp>
          <p:nvSpPr>
            <p:cNvPr id="84" name="Прямоугольник 83"/>
            <p:cNvSpPr/>
            <p:nvPr/>
          </p:nvSpPr>
          <p:spPr>
            <a:xfrm>
              <a:off x="7716465" y="918721"/>
              <a:ext cx="900000" cy="9000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700"/>
            </a:p>
          </p:txBody>
        </p:sp>
        <p:pic>
          <p:nvPicPr>
            <p:cNvPr id="85" name="Picture 6" descr="C:\Users\slisarenko\Downloads\tap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4159" y="1081464"/>
              <a:ext cx="555373" cy="5553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6" name="Группа 85"/>
          <p:cNvGrpSpPr/>
          <p:nvPr/>
        </p:nvGrpSpPr>
        <p:grpSpPr>
          <a:xfrm>
            <a:off x="4900432" y="4859276"/>
            <a:ext cx="913051" cy="1794988"/>
            <a:chOff x="5444909" y="4866280"/>
            <a:chExt cx="913051" cy="1794988"/>
          </a:xfrm>
        </p:grpSpPr>
        <p:sp>
          <p:nvSpPr>
            <p:cNvPr id="87" name="TextBox 86"/>
            <p:cNvSpPr txBox="1"/>
            <p:nvPr/>
          </p:nvSpPr>
          <p:spPr>
            <a:xfrm>
              <a:off x="5444909" y="5814882"/>
              <a:ext cx="913051" cy="846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ru-RU" sz="700" dirty="0">
                  <a:latin typeface="Arial" panose="020B0604020202020204" pitchFamily="34" charset="0"/>
                  <a:cs typeface="Arial" panose="020B0604020202020204" pitchFamily="34" charset="0"/>
                </a:rPr>
                <a:t>Международные  пассажирские и </a:t>
              </a:r>
              <a:r>
                <a:rPr lang="ru-RU" sz="7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грузовые </a:t>
              </a:r>
              <a:r>
                <a:rPr lang="ru-RU" sz="700" dirty="0">
                  <a:latin typeface="Arial" panose="020B0604020202020204" pitchFamily="34" charset="0"/>
                  <a:cs typeface="Arial" panose="020B0604020202020204" pitchFamily="34" charset="0"/>
                </a:rPr>
                <a:t>перевозки, транспортно-логистические услуги</a:t>
              </a:r>
            </a:p>
          </p:txBody>
        </p:sp>
        <p:sp>
          <p:nvSpPr>
            <p:cNvPr id="88" name="Прямоугольник 87"/>
            <p:cNvSpPr/>
            <p:nvPr/>
          </p:nvSpPr>
          <p:spPr>
            <a:xfrm>
              <a:off x="5457960" y="4866280"/>
              <a:ext cx="900000" cy="9000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700"/>
            </a:p>
          </p:txBody>
        </p:sp>
        <p:pic>
          <p:nvPicPr>
            <p:cNvPr id="89" name="Picture 7" descr="C:\Users\slisarenko\Downloads\truck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1233" y="4990942"/>
              <a:ext cx="593454" cy="5934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0" name="Группа 89"/>
          <p:cNvGrpSpPr/>
          <p:nvPr/>
        </p:nvGrpSpPr>
        <p:grpSpPr>
          <a:xfrm>
            <a:off x="6715956" y="4859276"/>
            <a:ext cx="1014100" cy="1589114"/>
            <a:chOff x="6529903" y="4856710"/>
            <a:chExt cx="1014100" cy="1589114"/>
          </a:xfrm>
        </p:grpSpPr>
        <p:sp>
          <p:nvSpPr>
            <p:cNvPr id="91" name="TextBox 90"/>
            <p:cNvSpPr txBox="1"/>
            <p:nvPr/>
          </p:nvSpPr>
          <p:spPr>
            <a:xfrm>
              <a:off x="6529903" y="5814882"/>
              <a:ext cx="1014100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latin typeface="Arial" panose="020B0604020202020204" pitchFamily="34" charset="0"/>
                  <a:cs typeface="Arial" panose="020B0604020202020204" pitchFamily="34" charset="0"/>
                </a:rPr>
                <a:t>Производство изделий </a:t>
              </a:r>
              <a:endParaRPr lang="en-US" sz="7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sz="7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народных </a:t>
              </a:r>
              <a:r>
                <a:rPr lang="ru-RU" sz="700" dirty="0">
                  <a:latin typeface="Arial" panose="020B0604020202020204" pitchFamily="34" charset="0"/>
                  <a:cs typeface="Arial" panose="020B0604020202020204" pitchFamily="34" charset="0"/>
                </a:rPr>
                <a:t>художественных промыслов </a:t>
              </a:r>
            </a:p>
          </p:txBody>
        </p:sp>
        <p:sp>
          <p:nvSpPr>
            <p:cNvPr id="92" name="Прямоугольник 91"/>
            <p:cNvSpPr/>
            <p:nvPr/>
          </p:nvSpPr>
          <p:spPr>
            <a:xfrm>
              <a:off x="6593750" y="4856710"/>
              <a:ext cx="900000" cy="9000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700"/>
            </a:p>
          </p:txBody>
        </p:sp>
        <p:pic>
          <p:nvPicPr>
            <p:cNvPr id="93" name="Picture 8" descr="C:\Users\slisarenko\Downloads\clay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66063" y="4978676"/>
              <a:ext cx="555373" cy="5553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4" name="Группа 93"/>
          <p:cNvGrpSpPr/>
          <p:nvPr/>
        </p:nvGrpSpPr>
        <p:grpSpPr>
          <a:xfrm>
            <a:off x="10099194" y="638635"/>
            <a:ext cx="1005615" cy="1259196"/>
            <a:chOff x="7743110" y="3048369"/>
            <a:chExt cx="1005615" cy="1259196"/>
          </a:xfrm>
        </p:grpSpPr>
        <p:sp>
          <p:nvSpPr>
            <p:cNvPr id="95" name="TextBox 94"/>
            <p:cNvSpPr txBox="1"/>
            <p:nvPr/>
          </p:nvSpPr>
          <p:spPr>
            <a:xfrm>
              <a:off x="7743110" y="3999788"/>
              <a:ext cx="10056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latin typeface="Arial" panose="020B0604020202020204" pitchFamily="34" charset="0"/>
                  <a:cs typeface="Arial" panose="020B0604020202020204" pitchFamily="34" charset="0"/>
                </a:rPr>
                <a:t>Инновационная </a:t>
              </a:r>
              <a:endParaRPr lang="en-US" sz="7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sz="7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деятельность</a:t>
              </a:r>
              <a:endParaRPr lang="ru-RU" sz="7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6" name="Прямоугольник 95"/>
            <p:cNvSpPr/>
            <p:nvPr/>
          </p:nvSpPr>
          <p:spPr>
            <a:xfrm>
              <a:off x="7743110" y="3048369"/>
              <a:ext cx="900000" cy="9000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700"/>
            </a:p>
          </p:txBody>
        </p:sp>
        <p:pic>
          <p:nvPicPr>
            <p:cNvPr id="97" name="Picture 9" descr="C:\Users\slisarenko\Downloads\innovation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1235" y="3160280"/>
              <a:ext cx="510722" cy="5107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8" name="Группа 97"/>
          <p:cNvGrpSpPr/>
          <p:nvPr/>
        </p:nvGrpSpPr>
        <p:grpSpPr>
          <a:xfrm>
            <a:off x="2100628" y="3003646"/>
            <a:ext cx="1042218" cy="1306865"/>
            <a:chOff x="3139057" y="3063243"/>
            <a:chExt cx="1042218" cy="1306865"/>
          </a:xfrm>
        </p:grpSpPr>
        <p:sp>
          <p:nvSpPr>
            <p:cNvPr id="99" name="Прямоугольник 98"/>
            <p:cNvSpPr/>
            <p:nvPr/>
          </p:nvSpPr>
          <p:spPr>
            <a:xfrm>
              <a:off x="3268516" y="3063243"/>
              <a:ext cx="900000" cy="9000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700"/>
            </a:p>
          </p:txBody>
        </p:sp>
        <p:pic>
          <p:nvPicPr>
            <p:cNvPr id="100" name="Picture 2" descr="C:\Users\slisarenko\Downloads\school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6675" y="3228307"/>
              <a:ext cx="533162" cy="5331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1" name="TextBox 100"/>
            <p:cNvSpPr txBox="1"/>
            <p:nvPr/>
          </p:nvSpPr>
          <p:spPr>
            <a:xfrm>
              <a:off x="3139057" y="4031554"/>
              <a:ext cx="104221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ru-RU" sz="800" dirty="0">
                  <a:latin typeface="Arial" panose="020B0604020202020204" pitchFamily="34" charset="0"/>
                  <a:cs typeface="Arial" panose="020B0604020202020204" pitchFamily="34" charset="0"/>
                </a:rPr>
                <a:t>Образовательная </a:t>
              </a:r>
              <a:endParaRPr lang="en-US" sz="8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algn="ctr"/>
              <a:r>
                <a:rPr lang="ru-RU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деятельность</a:t>
              </a:r>
              <a:endParaRPr lang="ru-RU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2" name="Группа 101"/>
          <p:cNvGrpSpPr/>
          <p:nvPr/>
        </p:nvGrpSpPr>
        <p:grpSpPr>
          <a:xfrm>
            <a:off x="9285756" y="3001258"/>
            <a:ext cx="1121169" cy="1282843"/>
            <a:chOff x="6531018" y="3053673"/>
            <a:chExt cx="1121169" cy="1282843"/>
          </a:xfrm>
        </p:grpSpPr>
        <p:sp>
          <p:nvSpPr>
            <p:cNvPr id="103" name="Прямоугольник 102"/>
            <p:cNvSpPr/>
            <p:nvPr/>
          </p:nvSpPr>
          <p:spPr>
            <a:xfrm>
              <a:off x="6641603" y="3053673"/>
              <a:ext cx="900000" cy="9000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700"/>
            </a:p>
          </p:txBody>
        </p:sp>
        <p:pic>
          <p:nvPicPr>
            <p:cNvPr id="104" name="Picture 4" descr="C:\Users\slisarenko\Downloads\medicine (1)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1711" y="3319183"/>
              <a:ext cx="459887" cy="4598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5" name="TextBox 104"/>
            <p:cNvSpPr txBox="1"/>
            <p:nvPr/>
          </p:nvSpPr>
          <p:spPr>
            <a:xfrm>
              <a:off x="6531018" y="3997962"/>
              <a:ext cx="112116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Медицинская</a:t>
              </a:r>
              <a:endParaRPr lang="en-US" sz="8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деятельность</a:t>
              </a:r>
              <a:endParaRPr lang="ru-RU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6" name="Группа 105"/>
          <p:cNvGrpSpPr/>
          <p:nvPr/>
        </p:nvGrpSpPr>
        <p:grpSpPr>
          <a:xfrm>
            <a:off x="3863738" y="3000352"/>
            <a:ext cx="1189638" cy="1283749"/>
            <a:chOff x="3151965" y="4878379"/>
            <a:chExt cx="1189638" cy="1283749"/>
          </a:xfrm>
        </p:grpSpPr>
        <p:sp>
          <p:nvSpPr>
            <p:cNvPr id="107" name="Прямоугольник 106"/>
            <p:cNvSpPr/>
            <p:nvPr/>
          </p:nvSpPr>
          <p:spPr>
            <a:xfrm>
              <a:off x="3316881" y="4878379"/>
              <a:ext cx="900000" cy="9000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700"/>
            </a:p>
          </p:txBody>
        </p:sp>
        <p:pic>
          <p:nvPicPr>
            <p:cNvPr id="108" name="Picture 5" descr="C:\Users\slisarenko\Downloads\hotel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3404" y="5058782"/>
              <a:ext cx="453902" cy="4539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9" name="TextBox 108"/>
            <p:cNvSpPr txBox="1"/>
            <p:nvPr/>
          </p:nvSpPr>
          <p:spPr>
            <a:xfrm>
              <a:off x="3151965" y="5823574"/>
              <a:ext cx="11896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Гостиничный</a:t>
              </a:r>
              <a:endParaRPr lang="en-US" sz="8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бизнес</a:t>
              </a:r>
              <a:endParaRPr lang="ru-RU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0" name="Группа 109"/>
          <p:cNvGrpSpPr/>
          <p:nvPr/>
        </p:nvGrpSpPr>
        <p:grpSpPr>
          <a:xfrm>
            <a:off x="5684750" y="3001258"/>
            <a:ext cx="1127175" cy="1309253"/>
            <a:chOff x="4282394" y="3063243"/>
            <a:chExt cx="1127175" cy="1309253"/>
          </a:xfrm>
        </p:grpSpPr>
        <p:sp>
          <p:nvSpPr>
            <p:cNvPr id="111" name="Прямоугольник 110"/>
            <p:cNvSpPr/>
            <p:nvPr/>
          </p:nvSpPr>
          <p:spPr>
            <a:xfrm>
              <a:off x="4404306" y="3063243"/>
              <a:ext cx="900000" cy="9000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700"/>
            </a:p>
          </p:txBody>
        </p:sp>
        <p:pic>
          <p:nvPicPr>
            <p:cNvPr id="112" name="Picture 6" descr="C:\Users\slisarenko\Downloads\party.pn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9409" y="3319183"/>
              <a:ext cx="509346" cy="5093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3" name="TextBox 112"/>
            <p:cNvSpPr txBox="1"/>
            <p:nvPr/>
          </p:nvSpPr>
          <p:spPr>
            <a:xfrm>
              <a:off x="4282394" y="4033942"/>
              <a:ext cx="11271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Общественное</a:t>
              </a:r>
              <a:endParaRPr lang="en-US" sz="8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питание</a:t>
              </a:r>
              <a:endParaRPr lang="ru-RU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4" name="Группа 113"/>
          <p:cNvGrpSpPr/>
          <p:nvPr/>
        </p:nvGrpSpPr>
        <p:grpSpPr>
          <a:xfrm>
            <a:off x="7460435" y="3001258"/>
            <a:ext cx="1115724" cy="1282843"/>
            <a:chOff x="5415294" y="3053673"/>
            <a:chExt cx="1115724" cy="1282843"/>
          </a:xfrm>
        </p:grpSpPr>
        <p:sp>
          <p:nvSpPr>
            <p:cNvPr id="115" name="Прямоугольник 114"/>
            <p:cNvSpPr/>
            <p:nvPr/>
          </p:nvSpPr>
          <p:spPr>
            <a:xfrm>
              <a:off x="5540096" y="3053673"/>
              <a:ext cx="900000" cy="9000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700"/>
            </a:p>
          </p:txBody>
        </p:sp>
        <p:pic>
          <p:nvPicPr>
            <p:cNvPr id="116" name="Picture 3" descr="C:\Users\slisarenko\Downloads\consultation.pn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7145" y="3305386"/>
              <a:ext cx="456083" cy="4560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7" name="TextBox 116"/>
            <p:cNvSpPr txBox="1"/>
            <p:nvPr/>
          </p:nvSpPr>
          <p:spPr>
            <a:xfrm>
              <a:off x="5415294" y="3997962"/>
              <a:ext cx="111572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ru-RU" sz="800" dirty="0">
                  <a:latin typeface="Arial" panose="020B0604020202020204" pitchFamily="34" charset="0"/>
                  <a:cs typeface="Arial" panose="020B0604020202020204" pitchFamily="34" charset="0"/>
                </a:rPr>
                <a:t>Консалтинговые </a:t>
              </a:r>
              <a:endParaRPr lang="en-US" sz="8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algn="ctr"/>
              <a:r>
                <a:rPr lang="ru-RU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услуги</a:t>
              </a:r>
              <a:endParaRPr lang="ru-RU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8" name="Группа 117"/>
          <p:cNvGrpSpPr/>
          <p:nvPr/>
        </p:nvGrpSpPr>
        <p:grpSpPr>
          <a:xfrm>
            <a:off x="8640257" y="4862660"/>
            <a:ext cx="900443" cy="1793231"/>
            <a:chOff x="7715946" y="4856710"/>
            <a:chExt cx="900443" cy="1793231"/>
          </a:xfrm>
        </p:grpSpPr>
        <p:sp>
          <p:nvSpPr>
            <p:cNvPr id="119" name="Прямоугольник 118"/>
            <p:cNvSpPr/>
            <p:nvPr/>
          </p:nvSpPr>
          <p:spPr>
            <a:xfrm>
              <a:off x="7716389" y="4856710"/>
              <a:ext cx="900000" cy="9000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700"/>
            </a:p>
          </p:txBody>
        </p:sp>
        <p:pic>
          <p:nvPicPr>
            <p:cNvPr id="120" name="Picture 7" descr="C:\Users\slisarenko\Downloads\monitor.pn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0677" y="5123413"/>
              <a:ext cx="428828" cy="4288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1" name="TextBox 120"/>
            <p:cNvSpPr txBox="1"/>
            <p:nvPr/>
          </p:nvSpPr>
          <p:spPr>
            <a:xfrm>
              <a:off x="7715946" y="5818944"/>
              <a:ext cx="90044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dirty="0">
                  <a:latin typeface="Arial" panose="020B0604020202020204" pitchFamily="34" charset="0"/>
                  <a:cs typeface="Arial" panose="020B0604020202020204" pitchFamily="34" charset="0"/>
                </a:rPr>
                <a:t>Разработка, внедрение </a:t>
              </a:r>
              <a:endParaRPr lang="en-US" sz="8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ru-RU" sz="800" dirty="0">
                  <a:latin typeface="Arial" panose="020B0604020202020204" pitchFamily="34" charset="0"/>
                  <a:cs typeface="Arial" panose="020B0604020202020204" pitchFamily="34" charset="0"/>
                </a:rPr>
                <a:t>установка) и реализация программных продуктов</a:t>
              </a:r>
            </a:p>
          </p:txBody>
        </p:sp>
      </p:grpSp>
      <p:grpSp>
        <p:nvGrpSpPr>
          <p:cNvPr id="122" name="Группа 121"/>
          <p:cNvGrpSpPr/>
          <p:nvPr/>
        </p:nvGrpSpPr>
        <p:grpSpPr>
          <a:xfrm>
            <a:off x="3034798" y="4864356"/>
            <a:ext cx="1101508" cy="1502344"/>
            <a:chOff x="4353928" y="4868809"/>
            <a:chExt cx="1101508" cy="1502344"/>
          </a:xfrm>
        </p:grpSpPr>
        <p:sp>
          <p:nvSpPr>
            <p:cNvPr id="123" name="Прямоугольник 122"/>
            <p:cNvSpPr/>
            <p:nvPr/>
          </p:nvSpPr>
          <p:spPr>
            <a:xfrm>
              <a:off x="4452671" y="4868809"/>
              <a:ext cx="900000" cy="9000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700"/>
            </a:p>
          </p:txBody>
        </p:sp>
        <p:pic>
          <p:nvPicPr>
            <p:cNvPr id="124" name="Picture 8" descr="C:\Users\slisarenko\Downloads\computer.png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5859" y="5057579"/>
              <a:ext cx="540029" cy="5400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5" name="TextBox 124"/>
            <p:cNvSpPr txBox="1"/>
            <p:nvPr/>
          </p:nvSpPr>
          <p:spPr>
            <a:xfrm>
              <a:off x="4353928" y="5786378"/>
              <a:ext cx="11015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dirty="0">
                  <a:latin typeface="Arial" panose="020B0604020202020204" pitchFamily="34" charset="0"/>
                  <a:cs typeface="Arial" panose="020B0604020202020204" pitchFamily="34" charset="0"/>
                </a:rPr>
                <a:t>Оказание услуг по </a:t>
              </a:r>
              <a:endParaRPr lang="en-US" sz="8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информационно-вычислительному </a:t>
              </a:r>
              <a:r>
                <a:rPr lang="ru-RU" sz="800" dirty="0">
                  <a:latin typeface="Arial" panose="020B0604020202020204" pitchFamily="34" charset="0"/>
                  <a:cs typeface="Arial" panose="020B0604020202020204" pitchFamily="34" charset="0"/>
                </a:rPr>
                <a:t>обслуживанию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1996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 descr="C:\Users\slisarenko\Desktop\чел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04" y="2546671"/>
            <a:ext cx="798384" cy="1366858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1222064" y="1456481"/>
            <a:ext cx="2888790" cy="2392040"/>
            <a:chOff x="1586377" y="2275210"/>
            <a:chExt cx="2888790" cy="2392040"/>
          </a:xfrm>
        </p:grpSpPr>
        <p:pic>
          <p:nvPicPr>
            <p:cNvPr id="46" name="Picture 2" descr="C:\Users\slisarenko\Desktop\банк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6377" y="2275210"/>
              <a:ext cx="2888790" cy="2392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TextBox 46"/>
            <p:cNvSpPr txBox="1"/>
            <p:nvPr/>
          </p:nvSpPr>
          <p:spPr>
            <a:xfrm>
              <a:off x="2691470" y="2724273"/>
              <a:ext cx="678599" cy="312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БАНК</a:t>
              </a:r>
              <a:endParaRPr lang="ru-RU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6" name="Прямоугольник 55"/>
          <p:cNvSpPr/>
          <p:nvPr/>
        </p:nvSpPr>
        <p:spPr>
          <a:xfrm>
            <a:off x="1479571" y="512550"/>
            <a:ext cx="2551539" cy="708951"/>
          </a:xfrm>
          <a:prstGeom prst="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2177837" y="491653"/>
            <a:ext cx="11550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ru-RU" sz="28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sz="28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0" y="5549186"/>
            <a:ext cx="12192000" cy="1040982"/>
            <a:chOff x="0" y="5549186"/>
            <a:chExt cx="12192000" cy="1040982"/>
          </a:xfrm>
        </p:grpSpPr>
        <p:pic>
          <p:nvPicPr>
            <p:cNvPr id="32" name="Рисунок 3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0635"/>
            <a:stretch/>
          </p:blipFill>
          <p:spPr>
            <a:xfrm>
              <a:off x="0" y="5549186"/>
              <a:ext cx="12192000" cy="1040982"/>
            </a:xfrm>
            <a:prstGeom prst="rect">
              <a:avLst/>
            </a:prstGeom>
          </p:spPr>
        </p:pic>
        <p:sp>
          <p:nvSpPr>
            <p:cNvPr id="37" name="Пятиугольник 36"/>
            <p:cNvSpPr/>
            <p:nvPr/>
          </p:nvSpPr>
          <p:spPr>
            <a:xfrm>
              <a:off x="209551" y="5549186"/>
              <a:ext cx="486486" cy="1040982"/>
            </a:xfrm>
            <a:prstGeom prst="homePlate">
              <a:avLst>
                <a:gd name="adj" fmla="val 36417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1" name="Прямоугольник 30"/>
          <p:cNvSpPr/>
          <p:nvPr/>
        </p:nvSpPr>
        <p:spPr>
          <a:xfrm>
            <a:off x="696037" y="5677037"/>
            <a:ext cx="75560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Льготное кредитование </a:t>
            </a:r>
            <a:endParaRPr lang="en-US" sz="2400" b="1" cap="all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ru-RU" sz="24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субсидировании процентной ставки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4316906" y="131188"/>
            <a:ext cx="6779116" cy="5146333"/>
            <a:chOff x="4316906" y="131188"/>
            <a:chExt cx="6779116" cy="5146333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6757759" y="131188"/>
              <a:ext cx="4338263" cy="1897595"/>
              <a:chOff x="6590404" y="108467"/>
              <a:chExt cx="4338263" cy="1897595"/>
            </a:xfrm>
          </p:grpSpPr>
          <p:sp>
            <p:nvSpPr>
              <p:cNvPr id="2" name="Прямоугольник 1"/>
              <p:cNvSpPr/>
              <p:nvPr/>
            </p:nvSpPr>
            <p:spPr>
              <a:xfrm>
                <a:off x="7006893" y="505860"/>
                <a:ext cx="3921774" cy="1395837"/>
              </a:xfrm>
              <a:custGeom>
                <a:avLst/>
                <a:gdLst>
                  <a:gd name="connsiteX0" fmla="*/ 0 w 3048263"/>
                  <a:gd name="connsiteY0" fmla="*/ 0 h 1395837"/>
                  <a:gd name="connsiteX1" fmla="*/ 3048263 w 3048263"/>
                  <a:gd name="connsiteY1" fmla="*/ 0 h 1395837"/>
                  <a:gd name="connsiteX2" fmla="*/ 3048263 w 3048263"/>
                  <a:gd name="connsiteY2" fmla="*/ 1395837 h 1395837"/>
                  <a:gd name="connsiteX3" fmla="*/ 0 w 3048263"/>
                  <a:gd name="connsiteY3" fmla="*/ 1395837 h 1395837"/>
                  <a:gd name="connsiteX4" fmla="*/ 0 w 3048263"/>
                  <a:gd name="connsiteY4" fmla="*/ 0 h 1395837"/>
                  <a:gd name="connsiteX0" fmla="*/ 0 w 3048263"/>
                  <a:gd name="connsiteY0" fmla="*/ 0 h 1395837"/>
                  <a:gd name="connsiteX1" fmla="*/ 3048263 w 3048263"/>
                  <a:gd name="connsiteY1" fmla="*/ 0 h 1395837"/>
                  <a:gd name="connsiteX2" fmla="*/ 3048263 w 3048263"/>
                  <a:gd name="connsiteY2" fmla="*/ 1395837 h 1395837"/>
                  <a:gd name="connsiteX3" fmla="*/ 129540 w 3048263"/>
                  <a:gd name="connsiteY3" fmla="*/ 1395837 h 1395837"/>
                  <a:gd name="connsiteX4" fmla="*/ 0 w 3048263"/>
                  <a:gd name="connsiteY4" fmla="*/ 0 h 1395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263" h="1395837">
                    <a:moveTo>
                      <a:pt x="0" y="0"/>
                    </a:moveTo>
                    <a:lnTo>
                      <a:pt x="3048263" y="0"/>
                    </a:lnTo>
                    <a:lnTo>
                      <a:pt x="3048263" y="1395837"/>
                    </a:lnTo>
                    <a:lnTo>
                      <a:pt x="129540" y="13958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8" name="Picture 2" descr="C:\Users\slisarenko\Desktop\чел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90404" y="108467"/>
                <a:ext cx="1108388" cy="189759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9" name="Прямоугольник 48"/>
              <p:cNvSpPr/>
              <p:nvPr/>
            </p:nvSpPr>
            <p:spPr>
              <a:xfrm>
                <a:off x="8545273" y="603613"/>
                <a:ext cx="2110915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7200" b="1" cap="all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ru-RU" sz="4800" b="1" cap="all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%</a:t>
                </a:r>
                <a:endParaRPr lang="ru-RU" sz="7200" b="1" cap="all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" name="Группа 2"/>
            <p:cNvGrpSpPr/>
            <p:nvPr/>
          </p:nvGrpSpPr>
          <p:grpSpPr>
            <a:xfrm>
              <a:off x="6452698" y="3469743"/>
              <a:ext cx="4643324" cy="1807778"/>
              <a:chOff x="6285343" y="3112141"/>
              <a:chExt cx="4643324" cy="1807778"/>
            </a:xfrm>
          </p:grpSpPr>
          <p:sp>
            <p:nvSpPr>
              <p:cNvPr id="53" name="Прямоугольник 52"/>
              <p:cNvSpPr/>
              <p:nvPr/>
            </p:nvSpPr>
            <p:spPr>
              <a:xfrm>
                <a:off x="7880404" y="3507051"/>
                <a:ext cx="3048263" cy="1298082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4" name="Прямоугольник 53"/>
              <p:cNvSpPr/>
              <p:nvPr/>
            </p:nvSpPr>
            <p:spPr>
              <a:xfrm>
                <a:off x="8545273" y="3555927"/>
                <a:ext cx="2110915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7200" b="1" cap="all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-7</a:t>
                </a:r>
                <a:r>
                  <a:rPr lang="ru-RU" sz="4800" b="1" cap="all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%</a:t>
                </a:r>
                <a:endParaRPr lang="ru-RU" sz="7200" b="1" cap="all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50" name="Группа 49"/>
              <p:cNvGrpSpPr/>
              <p:nvPr/>
            </p:nvGrpSpPr>
            <p:grpSpPr>
              <a:xfrm>
                <a:off x="6285343" y="3112141"/>
                <a:ext cx="2021613" cy="1807778"/>
                <a:chOff x="8112907" y="2327871"/>
                <a:chExt cx="3383314" cy="3233553"/>
              </a:xfrm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p:grpSpPr>
            <p:pic>
              <p:nvPicPr>
                <p:cNvPr id="51" name="Picture 3" descr="C:\Users\slisarenko\Desktop\Без имени-1 копия.png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112907" y="2799133"/>
                  <a:ext cx="3383314" cy="276229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2" name="Рисунок 51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797778" y="2327871"/>
                  <a:ext cx="2013571" cy="471262"/>
                </a:xfrm>
                <a:prstGeom prst="rect">
                  <a:avLst/>
                </a:prstGeom>
              </p:spPr>
            </p:pic>
          </p:grpSp>
        </p:grpSp>
        <p:sp>
          <p:nvSpPr>
            <p:cNvPr id="7" name="Shape 6"/>
            <p:cNvSpPr/>
            <p:nvPr/>
          </p:nvSpPr>
          <p:spPr>
            <a:xfrm rot="21202707" flipV="1">
              <a:off x="4318343" y="3662482"/>
              <a:ext cx="2138517" cy="1334572"/>
            </a:xfrm>
            <a:prstGeom prst="swooshArrow">
              <a:avLst>
                <a:gd name="adj1" fmla="val 16310"/>
                <a:gd name="adj2" fmla="val 3137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Shape 37"/>
            <p:cNvSpPr/>
            <p:nvPr/>
          </p:nvSpPr>
          <p:spPr>
            <a:xfrm rot="397293">
              <a:off x="4316906" y="961392"/>
              <a:ext cx="2138517" cy="1334572"/>
            </a:xfrm>
            <a:prstGeom prst="swooshArrow">
              <a:avLst>
                <a:gd name="adj1" fmla="val 16310"/>
                <a:gd name="adj2" fmla="val 3137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879334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179342" y="869730"/>
            <a:ext cx="2827020" cy="4525089"/>
            <a:chOff x="1179342" y="869730"/>
            <a:chExt cx="2827020" cy="4525089"/>
          </a:xfrm>
        </p:grpSpPr>
        <p:cxnSp>
          <p:nvCxnSpPr>
            <p:cNvPr id="3" name="Прямая соединительная линия 2"/>
            <p:cNvCxnSpPr>
              <a:endCxn id="60" idx="0"/>
            </p:cNvCxnSpPr>
            <p:nvPr/>
          </p:nvCxnSpPr>
          <p:spPr>
            <a:xfrm flipH="1">
              <a:off x="1282212" y="869730"/>
              <a:ext cx="244" cy="4164033"/>
            </a:xfrm>
            <a:prstGeom prst="line">
              <a:avLst/>
            </a:prstGeom>
            <a:ln w="28575">
              <a:solidFill>
                <a:srgbClr val="007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Овал 11"/>
            <p:cNvSpPr/>
            <p:nvPr/>
          </p:nvSpPr>
          <p:spPr>
            <a:xfrm>
              <a:off x="1179586" y="1466577"/>
              <a:ext cx="205740" cy="20574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Овал 55"/>
            <p:cNvSpPr/>
            <p:nvPr/>
          </p:nvSpPr>
          <p:spPr>
            <a:xfrm>
              <a:off x="1179586" y="2180014"/>
              <a:ext cx="205740" cy="20574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1179586" y="2893451"/>
              <a:ext cx="205740" cy="20574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1179586" y="3606888"/>
              <a:ext cx="205740" cy="20574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1179342" y="4320325"/>
              <a:ext cx="205740" cy="20574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1179342" y="5033763"/>
              <a:ext cx="205740" cy="20574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Скругленный прямоугольник 66"/>
            <p:cNvSpPr/>
            <p:nvPr/>
          </p:nvSpPr>
          <p:spPr>
            <a:xfrm>
              <a:off x="1553625" y="1311260"/>
              <a:ext cx="2452737" cy="516373"/>
            </a:xfrm>
            <a:prstGeom prst="roundRect">
              <a:avLst>
                <a:gd name="adj" fmla="val 21041"/>
              </a:avLst>
            </a:prstGeom>
            <a:solidFill>
              <a:schemeClr val="bg1"/>
            </a:solidFill>
            <a:ln>
              <a:solidFill>
                <a:srgbClr val="0070C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Скругленный прямоугольник 68"/>
            <p:cNvSpPr/>
            <p:nvPr/>
          </p:nvSpPr>
          <p:spPr>
            <a:xfrm>
              <a:off x="1553625" y="2024697"/>
              <a:ext cx="2452737" cy="516373"/>
            </a:xfrm>
            <a:prstGeom prst="roundRect">
              <a:avLst>
                <a:gd name="adj" fmla="val 21041"/>
              </a:avLst>
            </a:prstGeom>
            <a:solidFill>
              <a:schemeClr val="bg1"/>
            </a:solidFill>
            <a:ln>
              <a:solidFill>
                <a:srgbClr val="0070C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Скругленный прямоугольник 69"/>
            <p:cNvSpPr/>
            <p:nvPr/>
          </p:nvSpPr>
          <p:spPr>
            <a:xfrm>
              <a:off x="1553625" y="2738134"/>
              <a:ext cx="2452737" cy="516373"/>
            </a:xfrm>
            <a:prstGeom prst="roundRect">
              <a:avLst>
                <a:gd name="adj" fmla="val 21041"/>
              </a:avLst>
            </a:prstGeom>
            <a:solidFill>
              <a:schemeClr val="bg1"/>
            </a:solidFill>
            <a:ln>
              <a:solidFill>
                <a:srgbClr val="0070C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Скругленный прямоугольник 70"/>
            <p:cNvSpPr/>
            <p:nvPr/>
          </p:nvSpPr>
          <p:spPr>
            <a:xfrm>
              <a:off x="1553625" y="3451571"/>
              <a:ext cx="2452737" cy="516373"/>
            </a:xfrm>
            <a:prstGeom prst="roundRect">
              <a:avLst>
                <a:gd name="adj" fmla="val 21041"/>
              </a:avLst>
            </a:prstGeom>
            <a:solidFill>
              <a:schemeClr val="bg1"/>
            </a:solidFill>
            <a:ln>
              <a:solidFill>
                <a:srgbClr val="0070C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Скругленный прямоугольник 71"/>
            <p:cNvSpPr/>
            <p:nvPr/>
          </p:nvSpPr>
          <p:spPr>
            <a:xfrm>
              <a:off x="1553625" y="4165008"/>
              <a:ext cx="2452737" cy="516373"/>
            </a:xfrm>
            <a:prstGeom prst="roundRect">
              <a:avLst>
                <a:gd name="adj" fmla="val 21041"/>
              </a:avLst>
            </a:prstGeom>
            <a:solidFill>
              <a:schemeClr val="bg1"/>
            </a:solidFill>
            <a:ln>
              <a:solidFill>
                <a:srgbClr val="0070C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Скругленный прямоугольник 72"/>
            <p:cNvSpPr/>
            <p:nvPr/>
          </p:nvSpPr>
          <p:spPr>
            <a:xfrm>
              <a:off x="1553625" y="4878446"/>
              <a:ext cx="2452737" cy="516373"/>
            </a:xfrm>
            <a:prstGeom prst="roundRect">
              <a:avLst>
                <a:gd name="adj" fmla="val 21041"/>
              </a:avLst>
            </a:prstGeom>
            <a:solidFill>
              <a:schemeClr val="bg1"/>
            </a:solidFill>
            <a:ln>
              <a:solidFill>
                <a:srgbClr val="0070C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1761267" y="1400170"/>
              <a:ext cx="77938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Легкая</a:t>
              </a:r>
              <a:endParaRPr lang="ru-RU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1761267" y="2024697"/>
              <a:ext cx="22450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строительных </a:t>
              </a:r>
              <a:r>
                <a:rPr lang="ru-RU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материалов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1761267" y="2754474"/>
              <a:ext cx="221695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мукомольно-крупяная </a:t>
              </a:r>
              <a:endParaRPr lang="ru-RU" sz="14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ru-RU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и </a:t>
              </a:r>
              <a:r>
                <a:rPr lang="ru-RU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комбикормовая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1761266" y="3540481"/>
              <a:ext cx="9886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Пищевая</a:t>
              </a: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1761267" y="4165008"/>
              <a:ext cx="20172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Машиностроение </a:t>
              </a:r>
              <a:endParaRPr lang="ru-RU" sz="14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ru-RU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и металлообработка</a:t>
              </a:r>
              <a:endParaRPr lang="ru-RU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1761267" y="4870631"/>
              <a:ext cx="177894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другие </a:t>
              </a:r>
              <a:r>
                <a:rPr lang="ru-RU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отрасли</a:t>
              </a:r>
            </a:p>
            <a:p>
              <a:r>
                <a:rPr lang="ru-RU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промышленности</a:t>
              </a:r>
              <a:endParaRPr lang="ru-RU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7212086" y="968373"/>
            <a:ext cx="3174256" cy="3719855"/>
            <a:chOff x="7212086" y="968373"/>
            <a:chExt cx="3174256" cy="3719855"/>
          </a:xfrm>
        </p:grpSpPr>
        <p:cxnSp>
          <p:nvCxnSpPr>
            <p:cNvPr id="55" name="Прямая соединительная линия 54"/>
            <p:cNvCxnSpPr/>
            <p:nvPr/>
          </p:nvCxnSpPr>
          <p:spPr>
            <a:xfrm>
              <a:off x="7314712" y="968373"/>
              <a:ext cx="244" cy="3454821"/>
            </a:xfrm>
            <a:prstGeom prst="line">
              <a:avLst/>
            </a:prstGeom>
            <a:ln w="28575">
              <a:solidFill>
                <a:srgbClr val="007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Овал 60"/>
            <p:cNvSpPr/>
            <p:nvPr/>
          </p:nvSpPr>
          <p:spPr>
            <a:xfrm>
              <a:off x="7212086" y="1466577"/>
              <a:ext cx="205740" cy="20574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Овал 61"/>
            <p:cNvSpPr/>
            <p:nvPr/>
          </p:nvSpPr>
          <p:spPr>
            <a:xfrm>
              <a:off x="7212086" y="2180014"/>
              <a:ext cx="205740" cy="20574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7212086" y="2893451"/>
              <a:ext cx="205740" cy="20574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7212086" y="3581487"/>
              <a:ext cx="205740" cy="20574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Скругленный прямоугольник 73"/>
            <p:cNvSpPr/>
            <p:nvPr/>
          </p:nvSpPr>
          <p:spPr>
            <a:xfrm>
              <a:off x="7647620" y="1311260"/>
              <a:ext cx="2728280" cy="516373"/>
            </a:xfrm>
            <a:prstGeom prst="roundRect">
              <a:avLst>
                <a:gd name="adj" fmla="val 21041"/>
              </a:avLst>
            </a:prstGeom>
            <a:solidFill>
              <a:schemeClr val="bg1"/>
            </a:solidFill>
            <a:ln>
              <a:solidFill>
                <a:srgbClr val="0070C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Скругленный прямоугольник 74"/>
            <p:cNvSpPr/>
            <p:nvPr/>
          </p:nvSpPr>
          <p:spPr>
            <a:xfrm>
              <a:off x="7647620" y="2024697"/>
              <a:ext cx="2728280" cy="516373"/>
            </a:xfrm>
            <a:prstGeom prst="roundRect">
              <a:avLst>
                <a:gd name="adj" fmla="val 21041"/>
              </a:avLst>
            </a:prstGeom>
            <a:solidFill>
              <a:schemeClr val="bg1"/>
            </a:solidFill>
            <a:ln>
              <a:solidFill>
                <a:srgbClr val="0070C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Скругленный прямоугольник 75"/>
            <p:cNvSpPr/>
            <p:nvPr/>
          </p:nvSpPr>
          <p:spPr>
            <a:xfrm>
              <a:off x="7647620" y="2738134"/>
              <a:ext cx="2728280" cy="516373"/>
            </a:xfrm>
            <a:prstGeom prst="roundRect">
              <a:avLst>
                <a:gd name="adj" fmla="val 21041"/>
              </a:avLst>
            </a:prstGeom>
            <a:solidFill>
              <a:schemeClr val="bg1"/>
            </a:solidFill>
            <a:ln>
              <a:solidFill>
                <a:srgbClr val="0070C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Скругленный прямоугольник 76"/>
            <p:cNvSpPr/>
            <p:nvPr/>
          </p:nvSpPr>
          <p:spPr>
            <a:xfrm>
              <a:off x="7647620" y="3451571"/>
              <a:ext cx="2728280" cy="516373"/>
            </a:xfrm>
            <a:prstGeom prst="roundRect">
              <a:avLst>
                <a:gd name="adj" fmla="val 21041"/>
              </a:avLst>
            </a:prstGeom>
            <a:solidFill>
              <a:schemeClr val="bg1"/>
            </a:solidFill>
            <a:ln>
              <a:solidFill>
                <a:srgbClr val="0070C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7885417" y="1390158"/>
              <a:ext cx="170719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Животноводство</a:t>
              </a: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7885417" y="2019507"/>
              <a:ext cx="194239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Картофелеводство </a:t>
              </a:r>
              <a:endParaRPr lang="ru-RU" sz="14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ru-RU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и овощеводство</a:t>
              </a:r>
              <a:endParaRPr lang="ru-RU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7885417" y="2738173"/>
              <a:ext cx="227357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Производство плодов, </a:t>
              </a:r>
              <a:endParaRPr lang="ru-RU" sz="14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ru-RU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ягод</a:t>
              </a:r>
              <a:r>
                <a:rPr lang="ru-RU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, винограда</a:t>
              </a: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7885416" y="3530469"/>
              <a:ext cx="14094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Рыбоводство</a:t>
              </a:r>
            </a:p>
          </p:txBody>
        </p:sp>
        <p:sp>
          <p:nvSpPr>
            <p:cNvPr id="44" name="Скругленный прямоугольник 43"/>
            <p:cNvSpPr/>
            <p:nvPr/>
          </p:nvSpPr>
          <p:spPr>
            <a:xfrm>
              <a:off x="7658062" y="4171855"/>
              <a:ext cx="2728280" cy="516373"/>
            </a:xfrm>
            <a:prstGeom prst="roundRect">
              <a:avLst>
                <a:gd name="adj" fmla="val 21041"/>
              </a:avLst>
            </a:prstGeom>
            <a:solidFill>
              <a:schemeClr val="bg1"/>
            </a:solidFill>
            <a:ln>
              <a:solidFill>
                <a:srgbClr val="0070C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Мелиорация</a:t>
              </a:r>
              <a:endPara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Овал 49"/>
            <p:cNvSpPr/>
            <p:nvPr/>
          </p:nvSpPr>
          <p:spPr>
            <a:xfrm>
              <a:off x="7221367" y="4316875"/>
              <a:ext cx="205740" cy="20574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8" name="Скругленный прямоугольник 47"/>
          <p:cNvSpPr/>
          <p:nvPr/>
        </p:nvSpPr>
        <p:spPr>
          <a:xfrm>
            <a:off x="686849" y="249702"/>
            <a:ext cx="5028151" cy="947963"/>
          </a:xfrm>
          <a:prstGeom prst="roundRect">
            <a:avLst>
              <a:gd name="adj" fmla="val 521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902168" y="343394"/>
            <a:ext cx="760577" cy="760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TextBox 50"/>
          <p:cNvSpPr txBox="1"/>
          <p:nvPr/>
        </p:nvSpPr>
        <p:spPr>
          <a:xfrm>
            <a:off x="1812016" y="523628"/>
            <a:ext cx="36225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Отрасли промышленности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6719349" y="249700"/>
            <a:ext cx="5028151" cy="947963"/>
          </a:xfrm>
          <a:prstGeom prst="roundRect">
            <a:avLst>
              <a:gd name="adj" fmla="val 521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6934668" y="343392"/>
            <a:ext cx="760577" cy="760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TextBox 53"/>
          <p:cNvSpPr txBox="1"/>
          <p:nvPr/>
        </p:nvSpPr>
        <p:spPr>
          <a:xfrm>
            <a:off x="7844516" y="523626"/>
            <a:ext cx="35972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Приоритетные отрасли с/х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C:\Users\slisarenko\Downloads\factor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781" y="534877"/>
            <a:ext cx="388861" cy="388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slisarenko\Downloads\harves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014" y="491365"/>
            <a:ext cx="475884" cy="475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Группа 65"/>
          <p:cNvGrpSpPr/>
          <p:nvPr/>
        </p:nvGrpSpPr>
        <p:grpSpPr>
          <a:xfrm>
            <a:off x="0" y="5549186"/>
            <a:ext cx="12192000" cy="1040982"/>
            <a:chOff x="0" y="5549186"/>
            <a:chExt cx="12192000" cy="1040982"/>
          </a:xfrm>
        </p:grpSpPr>
        <p:pic>
          <p:nvPicPr>
            <p:cNvPr id="68" name="Рисунок 6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0635"/>
            <a:stretch/>
          </p:blipFill>
          <p:spPr>
            <a:xfrm>
              <a:off x="0" y="5549186"/>
              <a:ext cx="12192000" cy="1040982"/>
            </a:xfrm>
            <a:prstGeom prst="rect">
              <a:avLst/>
            </a:prstGeom>
          </p:spPr>
        </p:pic>
        <p:sp>
          <p:nvSpPr>
            <p:cNvPr id="88" name="Пятиугольник 87"/>
            <p:cNvSpPr/>
            <p:nvPr/>
          </p:nvSpPr>
          <p:spPr>
            <a:xfrm>
              <a:off x="209551" y="5549186"/>
              <a:ext cx="486486" cy="1040982"/>
            </a:xfrm>
            <a:prstGeom prst="homePlate">
              <a:avLst>
                <a:gd name="adj" fmla="val 36417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7" name="Прямоугольник 46"/>
          <p:cNvSpPr/>
          <p:nvPr/>
        </p:nvSpPr>
        <p:spPr>
          <a:xfrm>
            <a:off x="696037" y="5755743"/>
            <a:ext cx="84419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Направления </a:t>
            </a:r>
            <a:r>
              <a:rPr lang="ru-RU" sz="28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ЛЬГОТНОГО кредитования </a:t>
            </a:r>
            <a:endParaRPr lang="ru-RU" sz="28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110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696037" y="4789469"/>
            <a:ext cx="10920044" cy="500681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425375" y="4946436"/>
            <a:ext cx="1446212" cy="25864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2684502" y="4884920"/>
            <a:ext cx="7619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Участие собственными средствами </a:t>
            </a:r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</a:t>
            </a:r>
            <a:r>
              <a:rPr lang="ru-RU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менее </a:t>
            </a:r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стоимости проекта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96037" y="273578"/>
            <a:ext cx="10920044" cy="4271970"/>
          </a:xfrm>
          <a:prstGeom prst="roundRect">
            <a:avLst>
              <a:gd name="adj" fmla="val 521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37"/>
          <p:cNvSpPr/>
          <p:nvPr/>
        </p:nvSpPr>
        <p:spPr>
          <a:xfrm>
            <a:off x="4733419" y="271435"/>
            <a:ext cx="6876245" cy="4271970"/>
          </a:xfrm>
          <a:custGeom>
            <a:avLst/>
            <a:gdLst>
              <a:gd name="connsiteX0" fmla="*/ 0 w 10920044"/>
              <a:gd name="connsiteY0" fmla="*/ 222570 h 4271970"/>
              <a:gd name="connsiteX1" fmla="*/ 222570 w 10920044"/>
              <a:gd name="connsiteY1" fmla="*/ 0 h 4271970"/>
              <a:gd name="connsiteX2" fmla="*/ 10697474 w 10920044"/>
              <a:gd name="connsiteY2" fmla="*/ 0 h 4271970"/>
              <a:gd name="connsiteX3" fmla="*/ 10920044 w 10920044"/>
              <a:gd name="connsiteY3" fmla="*/ 222570 h 4271970"/>
              <a:gd name="connsiteX4" fmla="*/ 10920044 w 10920044"/>
              <a:gd name="connsiteY4" fmla="*/ 4049400 h 4271970"/>
              <a:gd name="connsiteX5" fmla="*/ 10697474 w 10920044"/>
              <a:gd name="connsiteY5" fmla="*/ 4271970 h 4271970"/>
              <a:gd name="connsiteX6" fmla="*/ 222570 w 10920044"/>
              <a:gd name="connsiteY6" fmla="*/ 4271970 h 4271970"/>
              <a:gd name="connsiteX7" fmla="*/ 0 w 10920044"/>
              <a:gd name="connsiteY7" fmla="*/ 4049400 h 4271970"/>
              <a:gd name="connsiteX8" fmla="*/ 0 w 10920044"/>
              <a:gd name="connsiteY8" fmla="*/ 222570 h 4271970"/>
              <a:gd name="connsiteX0" fmla="*/ 5370897 w 10920044"/>
              <a:gd name="connsiteY0" fmla="*/ 1406478 h 4271970"/>
              <a:gd name="connsiteX1" fmla="*/ 222570 w 10920044"/>
              <a:gd name="connsiteY1" fmla="*/ 0 h 4271970"/>
              <a:gd name="connsiteX2" fmla="*/ 10697474 w 10920044"/>
              <a:gd name="connsiteY2" fmla="*/ 0 h 4271970"/>
              <a:gd name="connsiteX3" fmla="*/ 10920044 w 10920044"/>
              <a:gd name="connsiteY3" fmla="*/ 222570 h 4271970"/>
              <a:gd name="connsiteX4" fmla="*/ 10920044 w 10920044"/>
              <a:gd name="connsiteY4" fmla="*/ 4049400 h 4271970"/>
              <a:gd name="connsiteX5" fmla="*/ 10697474 w 10920044"/>
              <a:gd name="connsiteY5" fmla="*/ 4271970 h 4271970"/>
              <a:gd name="connsiteX6" fmla="*/ 222570 w 10920044"/>
              <a:gd name="connsiteY6" fmla="*/ 4271970 h 4271970"/>
              <a:gd name="connsiteX7" fmla="*/ 0 w 10920044"/>
              <a:gd name="connsiteY7" fmla="*/ 4049400 h 4271970"/>
              <a:gd name="connsiteX8" fmla="*/ 5370897 w 10920044"/>
              <a:gd name="connsiteY8" fmla="*/ 1406478 h 4271970"/>
              <a:gd name="connsiteX0" fmla="*/ 5370897 w 10920044"/>
              <a:gd name="connsiteY0" fmla="*/ 1416103 h 4281595"/>
              <a:gd name="connsiteX1" fmla="*/ 5689719 w 10920044"/>
              <a:gd name="connsiteY1" fmla="*/ 0 h 4281595"/>
              <a:gd name="connsiteX2" fmla="*/ 10697474 w 10920044"/>
              <a:gd name="connsiteY2" fmla="*/ 9625 h 4281595"/>
              <a:gd name="connsiteX3" fmla="*/ 10920044 w 10920044"/>
              <a:gd name="connsiteY3" fmla="*/ 232195 h 4281595"/>
              <a:gd name="connsiteX4" fmla="*/ 10920044 w 10920044"/>
              <a:gd name="connsiteY4" fmla="*/ 4059025 h 4281595"/>
              <a:gd name="connsiteX5" fmla="*/ 10697474 w 10920044"/>
              <a:gd name="connsiteY5" fmla="*/ 4281595 h 4281595"/>
              <a:gd name="connsiteX6" fmla="*/ 222570 w 10920044"/>
              <a:gd name="connsiteY6" fmla="*/ 4281595 h 4281595"/>
              <a:gd name="connsiteX7" fmla="*/ 0 w 10920044"/>
              <a:gd name="connsiteY7" fmla="*/ 4059025 h 4281595"/>
              <a:gd name="connsiteX8" fmla="*/ 5370897 w 10920044"/>
              <a:gd name="connsiteY8" fmla="*/ 1416103 h 4281595"/>
              <a:gd name="connsiteX0" fmla="*/ 5370897 w 10920044"/>
              <a:gd name="connsiteY0" fmla="*/ 1406478 h 4271970"/>
              <a:gd name="connsiteX1" fmla="*/ 5824473 w 10920044"/>
              <a:gd name="connsiteY1" fmla="*/ 0 h 4271970"/>
              <a:gd name="connsiteX2" fmla="*/ 10697474 w 10920044"/>
              <a:gd name="connsiteY2" fmla="*/ 0 h 4271970"/>
              <a:gd name="connsiteX3" fmla="*/ 10920044 w 10920044"/>
              <a:gd name="connsiteY3" fmla="*/ 222570 h 4271970"/>
              <a:gd name="connsiteX4" fmla="*/ 10920044 w 10920044"/>
              <a:gd name="connsiteY4" fmla="*/ 4049400 h 4271970"/>
              <a:gd name="connsiteX5" fmla="*/ 10697474 w 10920044"/>
              <a:gd name="connsiteY5" fmla="*/ 4271970 h 4271970"/>
              <a:gd name="connsiteX6" fmla="*/ 222570 w 10920044"/>
              <a:gd name="connsiteY6" fmla="*/ 4271970 h 4271970"/>
              <a:gd name="connsiteX7" fmla="*/ 0 w 10920044"/>
              <a:gd name="connsiteY7" fmla="*/ 4049400 h 4271970"/>
              <a:gd name="connsiteX8" fmla="*/ 5370897 w 10920044"/>
              <a:gd name="connsiteY8" fmla="*/ 1406478 h 4271970"/>
              <a:gd name="connsiteX0" fmla="*/ 5284269 w 10920044"/>
              <a:gd name="connsiteY0" fmla="*/ 1387227 h 4271970"/>
              <a:gd name="connsiteX1" fmla="*/ 5824473 w 10920044"/>
              <a:gd name="connsiteY1" fmla="*/ 0 h 4271970"/>
              <a:gd name="connsiteX2" fmla="*/ 10697474 w 10920044"/>
              <a:gd name="connsiteY2" fmla="*/ 0 h 4271970"/>
              <a:gd name="connsiteX3" fmla="*/ 10920044 w 10920044"/>
              <a:gd name="connsiteY3" fmla="*/ 222570 h 4271970"/>
              <a:gd name="connsiteX4" fmla="*/ 10920044 w 10920044"/>
              <a:gd name="connsiteY4" fmla="*/ 4049400 h 4271970"/>
              <a:gd name="connsiteX5" fmla="*/ 10697474 w 10920044"/>
              <a:gd name="connsiteY5" fmla="*/ 4271970 h 4271970"/>
              <a:gd name="connsiteX6" fmla="*/ 222570 w 10920044"/>
              <a:gd name="connsiteY6" fmla="*/ 4271970 h 4271970"/>
              <a:gd name="connsiteX7" fmla="*/ 0 w 10920044"/>
              <a:gd name="connsiteY7" fmla="*/ 4049400 h 4271970"/>
              <a:gd name="connsiteX8" fmla="*/ 5284269 w 10920044"/>
              <a:gd name="connsiteY8" fmla="*/ 1387227 h 4271970"/>
              <a:gd name="connsiteX0" fmla="*/ 5064116 w 10699891"/>
              <a:gd name="connsiteY0" fmla="*/ 1387227 h 4271970"/>
              <a:gd name="connsiteX1" fmla="*/ 5604320 w 10699891"/>
              <a:gd name="connsiteY1" fmla="*/ 0 h 4271970"/>
              <a:gd name="connsiteX2" fmla="*/ 10477321 w 10699891"/>
              <a:gd name="connsiteY2" fmla="*/ 0 h 4271970"/>
              <a:gd name="connsiteX3" fmla="*/ 10699891 w 10699891"/>
              <a:gd name="connsiteY3" fmla="*/ 222570 h 4271970"/>
              <a:gd name="connsiteX4" fmla="*/ 10699891 w 10699891"/>
              <a:gd name="connsiteY4" fmla="*/ 4049400 h 4271970"/>
              <a:gd name="connsiteX5" fmla="*/ 10477321 w 10699891"/>
              <a:gd name="connsiteY5" fmla="*/ 4271970 h 4271970"/>
              <a:gd name="connsiteX6" fmla="*/ 2417 w 10699891"/>
              <a:gd name="connsiteY6" fmla="*/ 4271970 h 4271970"/>
              <a:gd name="connsiteX7" fmla="*/ 4486600 w 10699891"/>
              <a:gd name="connsiteY7" fmla="*/ 3317880 h 4271970"/>
              <a:gd name="connsiteX8" fmla="*/ 5064116 w 10699891"/>
              <a:gd name="connsiteY8" fmla="*/ 1387227 h 4271970"/>
              <a:gd name="connsiteX0" fmla="*/ 1177788 w 6813563"/>
              <a:gd name="connsiteY0" fmla="*/ 1387227 h 4271970"/>
              <a:gd name="connsiteX1" fmla="*/ 1717992 w 6813563"/>
              <a:gd name="connsiteY1" fmla="*/ 0 h 4271970"/>
              <a:gd name="connsiteX2" fmla="*/ 6590993 w 6813563"/>
              <a:gd name="connsiteY2" fmla="*/ 0 h 4271970"/>
              <a:gd name="connsiteX3" fmla="*/ 6813563 w 6813563"/>
              <a:gd name="connsiteY3" fmla="*/ 222570 h 4271970"/>
              <a:gd name="connsiteX4" fmla="*/ 6813563 w 6813563"/>
              <a:gd name="connsiteY4" fmla="*/ 4049400 h 4271970"/>
              <a:gd name="connsiteX5" fmla="*/ 6590993 w 6813563"/>
              <a:gd name="connsiteY5" fmla="*/ 4271970 h 4271970"/>
              <a:gd name="connsiteX6" fmla="*/ 14320 w 6813563"/>
              <a:gd name="connsiteY6" fmla="*/ 4271970 h 4271970"/>
              <a:gd name="connsiteX7" fmla="*/ 600272 w 6813563"/>
              <a:gd name="connsiteY7" fmla="*/ 3317880 h 4271970"/>
              <a:gd name="connsiteX8" fmla="*/ 1177788 w 6813563"/>
              <a:gd name="connsiteY8" fmla="*/ 1387227 h 4271970"/>
              <a:gd name="connsiteX0" fmla="*/ 1181796 w 6817571"/>
              <a:gd name="connsiteY0" fmla="*/ 1387227 h 4271970"/>
              <a:gd name="connsiteX1" fmla="*/ 1722000 w 6817571"/>
              <a:gd name="connsiteY1" fmla="*/ 0 h 4271970"/>
              <a:gd name="connsiteX2" fmla="*/ 6595001 w 6817571"/>
              <a:gd name="connsiteY2" fmla="*/ 0 h 4271970"/>
              <a:gd name="connsiteX3" fmla="*/ 6817571 w 6817571"/>
              <a:gd name="connsiteY3" fmla="*/ 222570 h 4271970"/>
              <a:gd name="connsiteX4" fmla="*/ 6817571 w 6817571"/>
              <a:gd name="connsiteY4" fmla="*/ 4049400 h 4271970"/>
              <a:gd name="connsiteX5" fmla="*/ 6595001 w 6817571"/>
              <a:gd name="connsiteY5" fmla="*/ 4271970 h 4271970"/>
              <a:gd name="connsiteX6" fmla="*/ 18328 w 6817571"/>
              <a:gd name="connsiteY6" fmla="*/ 4271970 h 4271970"/>
              <a:gd name="connsiteX7" fmla="*/ 431025 w 6817571"/>
              <a:gd name="connsiteY7" fmla="*/ 3289004 h 4271970"/>
              <a:gd name="connsiteX8" fmla="*/ 1181796 w 6817571"/>
              <a:gd name="connsiteY8" fmla="*/ 1387227 h 4271970"/>
              <a:gd name="connsiteX0" fmla="*/ 1181796 w 6817571"/>
              <a:gd name="connsiteY0" fmla="*/ 1387227 h 4271970"/>
              <a:gd name="connsiteX1" fmla="*/ 1722000 w 6817571"/>
              <a:gd name="connsiteY1" fmla="*/ 0 h 4271970"/>
              <a:gd name="connsiteX2" fmla="*/ 6595001 w 6817571"/>
              <a:gd name="connsiteY2" fmla="*/ 0 h 4271970"/>
              <a:gd name="connsiteX3" fmla="*/ 6817571 w 6817571"/>
              <a:gd name="connsiteY3" fmla="*/ 222570 h 4271970"/>
              <a:gd name="connsiteX4" fmla="*/ 6817571 w 6817571"/>
              <a:gd name="connsiteY4" fmla="*/ 4049400 h 4271970"/>
              <a:gd name="connsiteX5" fmla="*/ 6595001 w 6817571"/>
              <a:gd name="connsiteY5" fmla="*/ 4271970 h 4271970"/>
              <a:gd name="connsiteX6" fmla="*/ 18328 w 6817571"/>
              <a:gd name="connsiteY6" fmla="*/ 4271970 h 4271970"/>
              <a:gd name="connsiteX7" fmla="*/ 431025 w 6817571"/>
              <a:gd name="connsiteY7" fmla="*/ 3289004 h 4271970"/>
              <a:gd name="connsiteX8" fmla="*/ 1181796 w 6817571"/>
              <a:gd name="connsiteY8" fmla="*/ 1387227 h 4271970"/>
              <a:gd name="connsiteX0" fmla="*/ 1181796 w 6817571"/>
              <a:gd name="connsiteY0" fmla="*/ 1387227 h 4271970"/>
              <a:gd name="connsiteX1" fmla="*/ 1722000 w 6817571"/>
              <a:gd name="connsiteY1" fmla="*/ 0 h 4271970"/>
              <a:gd name="connsiteX2" fmla="*/ 6595001 w 6817571"/>
              <a:gd name="connsiteY2" fmla="*/ 0 h 4271970"/>
              <a:gd name="connsiteX3" fmla="*/ 6817571 w 6817571"/>
              <a:gd name="connsiteY3" fmla="*/ 222570 h 4271970"/>
              <a:gd name="connsiteX4" fmla="*/ 6817571 w 6817571"/>
              <a:gd name="connsiteY4" fmla="*/ 4049400 h 4271970"/>
              <a:gd name="connsiteX5" fmla="*/ 6595001 w 6817571"/>
              <a:gd name="connsiteY5" fmla="*/ 4271970 h 4271970"/>
              <a:gd name="connsiteX6" fmla="*/ 18328 w 6817571"/>
              <a:gd name="connsiteY6" fmla="*/ 4271970 h 4271970"/>
              <a:gd name="connsiteX7" fmla="*/ 431025 w 6817571"/>
              <a:gd name="connsiteY7" fmla="*/ 3289004 h 4271970"/>
              <a:gd name="connsiteX8" fmla="*/ 1181796 w 6817571"/>
              <a:gd name="connsiteY8" fmla="*/ 1387227 h 4271970"/>
              <a:gd name="connsiteX0" fmla="*/ 1186168 w 6821943"/>
              <a:gd name="connsiteY0" fmla="*/ 1387227 h 4271970"/>
              <a:gd name="connsiteX1" fmla="*/ 1726372 w 6821943"/>
              <a:gd name="connsiteY1" fmla="*/ 0 h 4271970"/>
              <a:gd name="connsiteX2" fmla="*/ 6599373 w 6821943"/>
              <a:gd name="connsiteY2" fmla="*/ 0 h 4271970"/>
              <a:gd name="connsiteX3" fmla="*/ 6821943 w 6821943"/>
              <a:gd name="connsiteY3" fmla="*/ 222570 h 4271970"/>
              <a:gd name="connsiteX4" fmla="*/ 6821943 w 6821943"/>
              <a:gd name="connsiteY4" fmla="*/ 4049400 h 4271970"/>
              <a:gd name="connsiteX5" fmla="*/ 6599373 w 6821943"/>
              <a:gd name="connsiteY5" fmla="*/ 4271970 h 4271970"/>
              <a:gd name="connsiteX6" fmla="*/ 22700 w 6821943"/>
              <a:gd name="connsiteY6" fmla="*/ 4271970 h 4271970"/>
              <a:gd name="connsiteX7" fmla="*/ 435397 w 6821943"/>
              <a:gd name="connsiteY7" fmla="*/ 3289004 h 4271970"/>
              <a:gd name="connsiteX8" fmla="*/ 1186168 w 6821943"/>
              <a:gd name="connsiteY8" fmla="*/ 1387227 h 4271970"/>
              <a:gd name="connsiteX0" fmla="*/ 1189080 w 6824855"/>
              <a:gd name="connsiteY0" fmla="*/ 1387227 h 4271970"/>
              <a:gd name="connsiteX1" fmla="*/ 1729284 w 6824855"/>
              <a:gd name="connsiteY1" fmla="*/ 0 h 4271970"/>
              <a:gd name="connsiteX2" fmla="*/ 6602285 w 6824855"/>
              <a:gd name="connsiteY2" fmla="*/ 0 h 4271970"/>
              <a:gd name="connsiteX3" fmla="*/ 6824855 w 6824855"/>
              <a:gd name="connsiteY3" fmla="*/ 222570 h 4271970"/>
              <a:gd name="connsiteX4" fmla="*/ 6824855 w 6824855"/>
              <a:gd name="connsiteY4" fmla="*/ 4049400 h 4271970"/>
              <a:gd name="connsiteX5" fmla="*/ 6602285 w 6824855"/>
              <a:gd name="connsiteY5" fmla="*/ 4271970 h 4271970"/>
              <a:gd name="connsiteX6" fmla="*/ 25612 w 6824855"/>
              <a:gd name="connsiteY6" fmla="*/ 4271970 h 4271970"/>
              <a:gd name="connsiteX7" fmla="*/ 380558 w 6824855"/>
              <a:gd name="connsiteY7" fmla="*/ 3279379 h 4271970"/>
              <a:gd name="connsiteX8" fmla="*/ 1189080 w 6824855"/>
              <a:gd name="connsiteY8" fmla="*/ 1387227 h 4271970"/>
              <a:gd name="connsiteX0" fmla="*/ 1189080 w 6824855"/>
              <a:gd name="connsiteY0" fmla="*/ 1387227 h 4271970"/>
              <a:gd name="connsiteX1" fmla="*/ 1729284 w 6824855"/>
              <a:gd name="connsiteY1" fmla="*/ 0 h 4271970"/>
              <a:gd name="connsiteX2" fmla="*/ 6602285 w 6824855"/>
              <a:gd name="connsiteY2" fmla="*/ 0 h 4271970"/>
              <a:gd name="connsiteX3" fmla="*/ 6824855 w 6824855"/>
              <a:gd name="connsiteY3" fmla="*/ 222570 h 4271970"/>
              <a:gd name="connsiteX4" fmla="*/ 6824855 w 6824855"/>
              <a:gd name="connsiteY4" fmla="*/ 4049400 h 4271970"/>
              <a:gd name="connsiteX5" fmla="*/ 6602285 w 6824855"/>
              <a:gd name="connsiteY5" fmla="*/ 4271970 h 4271970"/>
              <a:gd name="connsiteX6" fmla="*/ 25612 w 6824855"/>
              <a:gd name="connsiteY6" fmla="*/ 4271970 h 4271970"/>
              <a:gd name="connsiteX7" fmla="*/ 380558 w 6824855"/>
              <a:gd name="connsiteY7" fmla="*/ 3279379 h 4271970"/>
              <a:gd name="connsiteX8" fmla="*/ 1189080 w 6824855"/>
              <a:gd name="connsiteY8" fmla="*/ 1387227 h 4271970"/>
              <a:gd name="connsiteX0" fmla="*/ 1189080 w 6824855"/>
              <a:gd name="connsiteY0" fmla="*/ 1387227 h 4271970"/>
              <a:gd name="connsiteX1" fmla="*/ 1729284 w 6824855"/>
              <a:gd name="connsiteY1" fmla="*/ 0 h 4271970"/>
              <a:gd name="connsiteX2" fmla="*/ 6602285 w 6824855"/>
              <a:gd name="connsiteY2" fmla="*/ 0 h 4271970"/>
              <a:gd name="connsiteX3" fmla="*/ 6824855 w 6824855"/>
              <a:gd name="connsiteY3" fmla="*/ 222570 h 4271970"/>
              <a:gd name="connsiteX4" fmla="*/ 6824855 w 6824855"/>
              <a:gd name="connsiteY4" fmla="*/ 4049400 h 4271970"/>
              <a:gd name="connsiteX5" fmla="*/ 6602285 w 6824855"/>
              <a:gd name="connsiteY5" fmla="*/ 4271970 h 4271970"/>
              <a:gd name="connsiteX6" fmla="*/ 25612 w 6824855"/>
              <a:gd name="connsiteY6" fmla="*/ 4271970 h 4271970"/>
              <a:gd name="connsiteX7" fmla="*/ 380558 w 6824855"/>
              <a:gd name="connsiteY7" fmla="*/ 3279379 h 4271970"/>
              <a:gd name="connsiteX8" fmla="*/ 1189080 w 6824855"/>
              <a:gd name="connsiteY8" fmla="*/ 1387227 h 4271970"/>
              <a:gd name="connsiteX0" fmla="*/ 1189080 w 6824855"/>
              <a:gd name="connsiteY0" fmla="*/ 1387227 h 4271970"/>
              <a:gd name="connsiteX1" fmla="*/ 1729284 w 6824855"/>
              <a:gd name="connsiteY1" fmla="*/ 0 h 4271970"/>
              <a:gd name="connsiteX2" fmla="*/ 6602285 w 6824855"/>
              <a:gd name="connsiteY2" fmla="*/ 0 h 4271970"/>
              <a:gd name="connsiteX3" fmla="*/ 6824855 w 6824855"/>
              <a:gd name="connsiteY3" fmla="*/ 222570 h 4271970"/>
              <a:gd name="connsiteX4" fmla="*/ 6824855 w 6824855"/>
              <a:gd name="connsiteY4" fmla="*/ 4049400 h 4271970"/>
              <a:gd name="connsiteX5" fmla="*/ 6602285 w 6824855"/>
              <a:gd name="connsiteY5" fmla="*/ 4271970 h 4271970"/>
              <a:gd name="connsiteX6" fmla="*/ 25612 w 6824855"/>
              <a:gd name="connsiteY6" fmla="*/ 4271970 h 4271970"/>
              <a:gd name="connsiteX7" fmla="*/ 380558 w 6824855"/>
              <a:gd name="connsiteY7" fmla="*/ 3279379 h 4271970"/>
              <a:gd name="connsiteX8" fmla="*/ 1189080 w 6824855"/>
              <a:gd name="connsiteY8" fmla="*/ 1387227 h 4271970"/>
              <a:gd name="connsiteX0" fmla="*/ 1131329 w 6824855"/>
              <a:gd name="connsiteY0" fmla="*/ 1367976 h 4271970"/>
              <a:gd name="connsiteX1" fmla="*/ 1729284 w 6824855"/>
              <a:gd name="connsiteY1" fmla="*/ 0 h 4271970"/>
              <a:gd name="connsiteX2" fmla="*/ 6602285 w 6824855"/>
              <a:gd name="connsiteY2" fmla="*/ 0 h 4271970"/>
              <a:gd name="connsiteX3" fmla="*/ 6824855 w 6824855"/>
              <a:gd name="connsiteY3" fmla="*/ 222570 h 4271970"/>
              <a:gd name="connsiteX4" fmla="*/ 6824855 w 6824855"/>
              <a:gd name="connsiteY4" fmla="*/ 4049400 h 4271970"/>
              <a:gd name="connsiteX5" fmla="*/ 6602285 w 6824855"/>
              <a:gd name="connsiteY5" fmla="*/ 4271970 h 4271970"/>
              <a:gd name="connsiteX6" fmla="*/ 25612 w 6824855"/>
              <a:gd name="connsiteY6" fmla="*/ 4271970 h 4271970"/>
              <a:gd name="connsiteX7" fmla="*/ 380558 w 6824855"/>
              <a:gd name="connsiteY7" fmla="*/ 3279379 h 4271970"/>
              <a:gd name="connsiteX8" fmla="*/ 1131329 w 6824855"/>
              <a:gd name="connsiteY8" fmla="*/ 1367976 h 4271970"/>
              <a:gd name="connsiteX0" fmla="*/ 1105717 w 6799243"/>
              <a:gd name="connsiteY0" fmla="*/ 1367976 h 4271970"/>
              <a:gd name="connsiteX1" fmla="*/ 1703672 w 6799243"/>
              <a:gd name="connsiteY1" fmla="*/ 0 h 4271970"/>
              <a:gd name="connsiteX2" fmla="*/ 6576673 w 6799243"/>
              <a:gd name="connsiteY2" fmla="*/ 0 h 4271970"/>
              <a:gd name="connsiteX3" fmla="*/ 6799243 w 6799243"/>
              <a:gd name="connsiteY3" fmla="*/ 222570 h 4271970"/>
              <a:gd name="connsiteX4" fmla="*/ 6799243 w 6799243"/>
              <a:gd name="connsiteY4" fmla="*/ 4049400 h 4271970"/>
              <a:gd name="connsiteX5" fmla="*/ 6576673 w 6799243"/>
              <a:gd name="connsiteY5" fmla="*/ 4271970 h 4271970"/>
              <a:gd name="connsiteX6" fmla="*/ 0 w 6799243"/>
              <a:gd name="connsiteY6" fmla="*/ 4271970 h 4271970"/>
              <a:gd name="connsiteX7" fmla="*/ 354946 w 6799243"/>
              <a:gd name="connsiteY7" fmla="*/ 3279379 h 4271970"/>
              <a:gd name="connsiteX8" fmla="*/ 1105717 w 6799243"/>
              <a:gd name="connsiteY8" fmla="*/ 1367976 h 4271970"/>
              <a:gd name="connsiteX0" fmla="*/ 1182719 w 6876245"/>
              <a:gd name="connsiteY0" fmla="*/ 1367976 h 4271970"/>
              <a:gd name="connsiteX1" fmla="*/ 1780674 w 6876245"/>
              <a:gd name="connsiteY1" fmla="*/ 0 h 4271970"/>
              <a:gd name="connsiteX2" fmla="*/ 6653675 w 6876245"/>
              <a:gd name="connsiteY2" fmla="*/ 0 h 4271970"/>
              <a:gd name="connsiteX3" fmla="*/ 6876245 w 6876245"/>
              <a:gd name="connsiteY3" fmla="*/ 222570 h 4271970"/>
              <a:gd name="connsiteX4" fmla="*/ 6876245 w 6876245"/>
              <a:gd name="connsiteY4" fmla="*/ 4049400 h 4271970"/>
              <a:gd name="connsiteX5" fmla="*/ 6653675 w 6876245"/>
              <a:gd name="connsiteY5" fmla="*/ 4271970 h 4271970"/>
              <a:gd name="connsiteX6" fmla="*/ 0 w 6876245"/>
              <a:gd name="connsiteY6" fmla="*/ 4271970 h 4271970"/>
              <a:gd name="connsiteX7" fmla="*/ 431948 w 6876245"/>
              <a:gd name="connsiteY7" fmla="*/ 3279379 h 4271970"/>
              <a:gd name="connsiteX8" fmla="*/ 1182719 w 6876245"/>
              <a:gd name="connsiteY8" fmla="*/ 1367976 h 4271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76245" h="4271970">
                <a:moveTo>
                  <a:pt x="1182719" y="1367976"/>
                </a:moveTo>
                <a:cubicBezTo>
                  <a:pt x="1481103" y="513534"/>
                  <a:pt x="1561499" y="529389"/>
                  <a:pt x="1780674" y="0"/>
                </a:cubicBezTo>
                <a:lnTo>
                  <a:pt x="6653675" y="0"/>
                </a:lnTo>
                <a:cubicBezTo>
                  <a:pt x="6776597" y="0"/>
                  <a:pt x="6876245" y="99648"/>
                  <a:pt x="6876245" y="222570"/>
                </a:cubicBezTo>
                <a:lnTo>
                  <a:pt x="6876245" y="4049400"/>
                </a:lnTo>
                <a:cubicBezTo>
                  <a:pt x="6876245" y="4172322"/>
                  <a:pt x="6776597" y="4271970"/>
                  <a:pt x="6653675" y="4271970"/>
                </a:cubicBezTo>
                <a:lnTo>
                  <a:pt x="0" y="4271970"/>
                </a:lnTo>
                <a:cubicBezTo>
                  <a:pt x="377591" y="3261317"/>
                  <a:pt x="306820" y="3594806"/>
                  <a:pt x="431948" y="3279379"/>
                </a:cubicBezTo>
                <a:cubicBezTo>
                  <a:pt x="634079" y="2754539"/>
                  <a:pt x="662955" y="2643586"/>
                  <a:pt x="1182719" y="1367976"/>
                </a:cubicBezTo>
                <a:close/>
              </a:path>
            </a:pathLst>
          </a:custGeom>
          <a:solidFill>
            <a:srgbClr val="4793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2"/>
          <p:cNvGrpSpPr/>
          <p:nvPr/>
        </p:nvGrpSpPr>
        <p:grpSpPr>
          <a:xfrm>
            <a:off x="813747" y="2541556"/>
            <a:ext cx="4010290" cy="1052576"/>
            <a:chOff x="922015" y="1629532"/>
            <a:chExt cx="4010290" cy="1052576"/>
          </a:xfrm>
        </p:grpSpPr>
        <p:sp>
          <p:nvSpPr>
            <p:cNvPr id="17" name="Овал 16"/>
            <p:cNvSpPr/>
            <p:nvPr/>
          </p:nvSpPr>
          <p:spPr>
            <a:xfrm>
              <a:off x="922015" y="1629532"/>
              <a:ext cx="1052576" cy="10525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Picture 2" descr="C:\Users\slisarenko\Downloads\animal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7463" y="1758256"/>
              <a:ext cx="795129" cy="7951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2091656" y="2007310"/>
              <a:ext cx="2840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</a:t>
              </a:r>
              <a:r>
                <a:rPr lang="ru-RU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ИВОТНОВОДСТВО</a:t>
              </a:r>
              <a:endPara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2589261" y="-104983"/>
            <a:ext cx="239425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ru-RU" sz="44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лет</a:t>
            </a:r>
            <a:endParaRPr lang="ru-RU" sz="4400" b="1" dirty="0">
              <a:solidFill>
                <a:schemeClr val="accent5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6845127" y="1939707"/>
            <a:ext cx="4585550" cy="1052576"/>
            <a:chOff x="6771528" y="1414081"/>
            <a:chExt cx="4585550" cy="1052576"/>
          </a:xfrm>
        </p:grpSpPr>
        <p:sp>
          <p:nvSpPr>
            <p:cNvPr id="32" name="Овал 31"/>
            <p:cNvSpPr/>
            <p:nvPr/>
          </p:nvSpPr>
          <p:spPr>
            <a:xfrm>
              <a:off x="10304502" y="1414081"/>
              <a:ext cx="1052576" cy="10525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771528" y="1453313"/>
              <a:ext cx="3376437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ru-RU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Отрасли </a:t>
              </a:r>
              <a:endPara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/>
              <a:r>
                <a:rPr lang="ru-RU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промышленности</a:t>
              </a:r>
              <a:endPara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7" name="Picture 2" descr="C:\Users\slisarenko\Downloads\factory.png"/>
            <p:cNvPicPr>
              <a:picLocks noChangeAspect="1" noChangeArrowheads="1"/>
            </p:cNvPicPr>
            <p:nvPr/>
          </p:nvPicPr>
          <p:blipFill>
            <a:blip r:embed="rId3" cstate="print">
              <a:biLevel thresh="5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70430" y="1542815"/>
              <a:ext cx="720719" cy="720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Группа 4"/>
          <p:cNvGrpSpPr/>
          <p:nvPr/>
        </p:nvGrpSpPr>
        <p:grpSpPr>
          <a:xfrm>
            <a:off x="4733419" y="3366995"/>
            <a:ext cx="6752054" cy="1052576"/>
            <a:chOff x="4605023" y="2836794"/>
            <a:chExt cx="6752054" cy="1052576"/>
          </a:xfrm>
        </p:grpSpPr>
        <p:sp>
          <p:nvSpPr>
            <p:cNvPr id="35" name="TextBox 34"/>
            <p:cNvSpPr txBox="1"/>
            <p:nvPr/>
          </p:nvSpPr>
          <p:spPr>
            <a:xfrm>
              <a:off x="4605023" y="2891245"/>
              <a:ext cx="562247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Прочие приоритетные </a:t>
              </a:r>
            </a:p>
            <a:p>
              <a:pPr algn="r"/>
              <a:r>
                <a:rPr lang="ru-RU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отрасли </a:t>
              </a:r>
              <a:r>
                <a:rPr lang="ru-RU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с/х</a:t>
              </a:r>
            </a:p>
          </p:txBody>
        </p:sp>
        <p:sp>
          <p:nvSpPr>
            <p:cNvPr id="43" name="Овал 42"/>
            <p:cNvSpPr/>
            <p:nvPr/>
          </p:nvSpPr>
          <p:spPr>
            <a:xfrm>
              <a:off x="10304501" y="2836794"/>
              <a:ext cx="1052576" cy="10525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4" name="Picture 3" descr="C:\Users\slisarenko\Downloads\harvest.png"/>
            <p:cNvPicPr>
              <a:picLocks noChangeAspect="1" noChangeArrowheads="1"/>
            </p:cNvPicPr>
            <p:nvPr/>
          </p:nvPicPr>
          <p:blipFill>
            <a:blip r:embed="rId5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31638" y="3063931"/>
              <a:ext cx="598302" cy="5983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Прямоугольник 1"/>
          <p:cNvSpPr/>
          <p:nvPr/>
        </p:nvSpPr>
        <p:spPr>
          <a:xfrm rot="17665297">
            <a:off x="2957065" y="2123118"/>
            <a:ext cx="5019759" cy="628278"/>
          </a:xfrm>
          <a:custGeom>
            <a:avLst/>
            <a:gdLst>
              <a:gd name="connsiteX0" fmla="*/ 0 w 5206982"/>
              <a:gd name="connsiteY0" fmla="*/ 0 h 596166"/>
              <a:gd name="connsiteX1" fmla="*/ 5206982 w 5206982"/>
              <a:gd name="connsiteY1" fmla="*/ 0 h 596166"/>
              <a:gd name="connsiteX2" fmla="*/ 5206982 w 5206982"/>
              <a:gd name="connsiteY2" fmla="*/ 596166 h 596166"/>
              <a:gd name="connsiteX3" fmla="*/ 0 w 5206982"/>
              <a:gd name="connsiteY3" fmla="*/ 596166 h 596166"/>
              <a:gd name="connsiteX4" fmla="*/ 0 w 5206982"/>
              <a:gd name="connsiteY4" fmla="*/ 0 h 596166"/>
              <a:gd name="connsiteX0" fmla="*/ 0 w 5206982"/>
              <a:gd name="connsiteY0" fmla="*/ 0 h 604824"/>
              <a:gd name="connsiteX1" fmla="*/ 5206982 w 5206982"/>
              <a:gd name="connsiteY1" fmla="*/ 0 h 604824"/>
              <a:gd name="connsiteX2" fmla="*/ 5172556 w 5206982"/>
              <a:gd name="connsiteY2" fmla="*/ 604824 h 604824"/>
              <a:gd name="connsiteX3" fmla="*/ 0 w 5206982"/>
              <a:gd name="connsiteY3" fmla="*/ 596166 h 604824"/>
              <a:gd name="connsiteX4" fmla="*/ 0 w 5206982"/>
              <a:gd name="connsiteY4" fmla="*/ 0 h 604824"/>
              <a:gd name="connsiteX0" fmla="*/ 0 w 5172556"/>
              <a:gd name="connsiteY0" fmla="*/ 3276 h 608100"/>
              <a:gd name="connsiteX1" fmla="*/ 4891666 w 5172556"/>
              <a:gd name="connsiteY1" fmla="*/ 0 h 608100"/>
              <a:gd name="connsiteX2" fmla="*/ 5172556 w 5172556"/>
              <a:gd name="connsiteY2" fmla="*/ 608100 h 608100"/>
              <a:gd name="connsiteX3" fmla="*/ 0 w 5172556"/>
              <a:gd name="connsiteY3" fmla="*/ 599442 h 608100"/>
              <a:gd name="connsiteX4" fmla="*/ 0 w 5172556"/>
              <a:gd name="connsiteY4" fmla="*/ 3276 h 608100"/>
              <a:gd name="connsiteX0" fmla="*/ 217372 w 5172556"/>
              <a:gd name="connsiteY0" fmla="*/ 3951 h 608100"/>
              <a:gd name="connsiteX1" fmla="*/ 4891666 w 5172556"/>
              <a:gd name="connsiteY1" fmla="*/ 0 h 608100"/>
              <a:gd name="connsiteX2" fmla="*/ 5172556 w 5172556"/>
              <a:gd name="connsiteY2" fmla="*/ 608100 h 608100"/>
              <a:gd name="connsiteX3" fmla="*/ 0 w 5172556"/>
              <a:gd name="connsiteY3" fmla="*/ 599442 h 608100"/>
              <a:gd name="connsiteX4" fmla="*/ 217372 w 5172556"/>
              <a:gd name="connsiteY4" fmla="*/ 3951 h 608100"/>
              <a:gd name="connsiteX0" fmla="*/ 0 w 4955184"/>
              <a:gd name="connsiteY0" fmla="*/ 3951 h 608100"/>
              <a:gd name="connsiteX1" fmla="*/ 4674294 w 4955184"/>
              <a:gd name="connsiteY1" fmla="*/ 0 h 608100"/>
              <a:gd name="connsiteX2" fmla="*/ 4955184 w 4955184"/>
              <a:gd name="connsiteY2" fmla="*/ 608100 h 608100"/>
              <a:gd name="connsiteX3" fmla="*/ 255603 w 4955184"/>
              <a:gd name="connsiteY3" fmla="*/ 604356 h 608100"/>
              <a:gd name="connsiteX4" fmla="*/ 0 w 4955184"/>
              <a:gd name="connsiteY4" fmla="*/ 3951 h 608100"/>
              <a:gd name="connsiteX0" fmla="*/ 0 w 4964643"/>
              <a:gd name="connsiteY0" fmla="*/ 400 h 608100"/>
              <a:gd name="connsiteX1" fmla="*/ 4683753 w 4964643"/>
              <a:gd name="connsiteY1" fmla="*/ 0 h 608100"/>
              <a:gd name="connsiteX2" fmla="*/ 4964643 w 4964643"/>
              <a:gd name="connsiteY2" fmla="*/ 608100 h 608100"/>
              <a:gd name="connsiteX3" fmla="*/ 265062 w 4964643"/>
              <a:gd name="connsiteY3" fmla="*/ 604356 h 608100"/>
              <a:gd name="connsiteX4" fmla="*/ 0 w 4964643"/>
              <a:gd name="connsiteY4" fmla="*/ 400 h 608100"/>
              <a:gd name="connsiteX0" fmla="*/ 0 w 4964643"/>
              <a:gd name="connsiteY0" fmla="*/ 6064 h 613764"/>
              <a:gd name="connsiteX1" fmla="*/ 4714460 w 4964643"/>
              <a:gd name="connsiteY1" fmla="*/ 0 h 613764"/>
              <a:gd name="connsiteX2" fmla="*/ 4964643 w 4964643"/>
              <a:gd name="connsiteY2" fmla="*/ 613764 h 613764"/>
              <a:gd name="connsiteX3" fmla="*/ 265062 w 4964643"/>
              <a:gd name="connsiteY3" fmla="*/ 610020 h 613764"/>
              <a:gd name="connsiteX4" fmla="*/ 0 w 4964643"/>
              <a:gd name="connsiteY4" fmla="*/ 6064 h 613764"/>
              <a:gd name="connsiteX0" fmla="*/ 0 w 4987823"/>
              <a:gd name="connsiteY0" fmla="*/ 6064 h 628278"/>
              <a:gd name="connsiteX1" fmla="*/ 4714460 w 4987823"/>
              <a:gd name="connsiteY1" fmla="*/ 0 h 628278"/>
              <a:gd name="connsiteX2" fmla="*/ 4987823 w 4987823"/>
              <a:gd name="connsiteY2" fmla="*/ 628278 h 628278"/>
              <a:gd name="connsiteX3" fmla="*/ 265062 w 4987823"/>
              <a:gd name="connsiteY3" fmla="*/ 610020 h 628278"/>
              <a:gd name="connsiteX4" fmla="*/ 0 w 4987823"/>
              <a:gd name="connsiteY4" fmla="*/ 6064 h 628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87823" h="628278">
                <a:moveTo>
                  <a:pt x="0" y="6064"/>
                </a:moveTo>
                <a:lnTo>
                  <a:pt x="4714460" y="0"/>
                </a:lnTo>
                <a:lnTo>
                  <a:pt x="4987823" y="628278"/>
                </a:lnTo>
                <a:lnTo>
                  <a:pt x="265062" y="610020"/>
                </a:lnTo>
                <a:lnTo>
                  <a:pt x="0" y="6064"/>
                </a:ln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1" name="Группа 20"/>
          <p:cNvGrpSpPr/>
          <p:nvPr/>
        </p:nvGrpSpPr>
        <p:grpSpPr>
          <a:xfrm>
            <a:off x="0" y="5549186"/>
            <a:ext cx="12192000" cy="1040982"/>
            <a:chOff x="0" y="5549186"/>
            <a:chExt cx="12192000" cy="1040982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0635"/>
            <a:stretch/>
          </p:blipFill>
          <p:spPr>
            <a:xfrm>
              <a:off x="0" y="5549186"/>
              <a:ext cx="12192000" cy="1040982"/>
            </a:xfrm>
            <a:prstGeom prst="rect">
              <a:avLst/>
            </a:prstGeom>
          </p:spPr>
        </p:pic>
        <p:sp>
          <p:nvSpPr>
            <p:cNvPr id="26" name="Пятиугольник 25"/>
            <p:cNvSpPr/>
            <p:nvPr/>
          </p:nvSpPr>
          <p:spPr>
            <a:xfrm>
              <a:off x="209551" y="5549186"/>
              <a:ext cx="486486" cy="1040982"/>
            </a:xfrm>
            <a:prstGeom prst="homePlate">
              <a:avLst>
                <a:gd name="adj" fmla="val 36417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7" name="Прямоугольник 26"/>
          <p:cNvSpPr/>
          <p:nvPr/>
        </p:nvSpPr>
        <p:spPr>
          <a:xfrm>
            <a:off x="826773" y="5808067"/>
            <a:ext cx="69355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СРОКИ ЛЬГОТНОГО кредитования </a:t>
            </a:r>
            <a:endParaRPr lang="ru-RU" sz="28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544658" y="-104984"/>
            <a:ext cx="239425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44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лет</a:t>
            </a:r>
            <a:endParaRPr lang="ru-RU" sz="4400" b="1" dirty="0">
              <a:solidFill>
                <a:schemeClr val="accent5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24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6960828" y="5467351"/>
            <a:ext cx="59264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Тирасполь, ул. 25 Октября, 101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/533/ 93-4-93, 93-1-69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://fgr.gospmr.org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endParaRPr lang="ru-RU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26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0" y="5549186"/>
            <a:ext cx="12192000" cy="1040982"/>
            <a:chOff x="0" y="5549186"/>
            <a:chExt cx="12192000" cy="1040982"/>
          </a:xfrm>
        </p:grpSpPr>
        <p:pic>
          <p:nvPicPr>
            <p:cNvPr id="69" name="Рисунок 6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0635"/>
            <a:stretch/>
          </p:blipFill>
          <p:spPr>
            <a:xfrm>
              <a:off x="0" y="5549186"/>
              <a:ext cx="12192000" cy="1040982"/>
            </a:xfrm>
            <a:prstGeom prst="rect">
              <a:avLst/>
            </a:prstGeom>
          </p:spPr>
        </p:pic>
        <p:sp>
          <p:nvSpPr>
            <p:cNvPr id="5" name="Пятиугольник 4"/>
            <p:cNvSpPr/>
            <p:nvPr/>
          </p:nvSpPr>
          <p:spPr>
            <a:xfrm>
              <a:off x="209551" y="5549186"/>
              <a:ext cx="486486" cy="1040982"/>
            </a:xfrm>
            <a:prstGeom prst="homePlate">
              <a:avLst>
                <a:gd name="adj" fmla="val 36417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696037" y="5869622"/>
            <a:ext cx="60642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ru-RU" sz="20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направления </a:t>
            </a:r>
            <a:r>
              <a:rPr lang="ru-RU" sz="20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кредитования </a:t>
            </a:r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4321259" y="2136928"/>
            <a:ext cx="3475145" cy="1621376"/>
          </a:xfrm>
          <a:prstGeom prst="roundRect">
            <a:avLst/>
          </a:prstGeom>
          <a:solidFill>
            <a:srgbClr val="0070C0">
              <a:alpha val="11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475344" y="506835"/>
            <a:ext cx="5127266" cy="2983466"/>
            <a:chOff x="475344" y="506835"/>
            <a:chExt cx="5127266" cy="2983466"/>
          </a:xfrm>
        </p:grpSpPr>
        <p:sp>
          <p:nvSpPr>
            <p:cNvPr id="44" name="Дуга 43"/>
            <p:cNvSpPr/>
            <p:nvPr/>
          </p:nvSpPr>
          <p:spPr>
            <a:xfrm>
              <a:off x="2617168" y="1145089"/>
              <a:ext cx="2985442" cy="2345212"/>
            </a:xfrm>
            <a:prstGeom prst="arc">
              <a:avLst>
                <a:gd name="adj1" fmla="val 16682948"/>
                <a:gd name="adj2" fmla="val 182633"/>
              </a:avLst>
            </a:prstGeom>
            <a:ln w="19050">
              <a:solidFill>
                <a:schemeClr val="accent1">
                  <a:lumMod val="75000"/>
                </a:schemeClr>
              </a:solidFill>
              <a:prstDash val="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Скругленный прямоугольник 44"/>
            <p:cNvSpPr/>
            <p:nvPr/>
          </p:nvSpPr>
          <p:spPr>
            <a:xfrm>
              <a:off x="475344" y="506835"/>
              <a:ext cx="3634545" cy="226695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1">
                  <a:lumMod val="75000"/>
                </a:scheme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Равнобедренный треугольник 31"/>
            <p:cNvSpPr/>
            <p:nvPr/>
          </p:nvSpPr>
          <p:spPr>
            <a:xfrm rot="16200000">
              <a:off x="4167186" y="1085320"/>
              <a:ext cx="109154" cy="138587"/>
            </a:xfrm>
            <a:prstGeom prst="triangl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999631" y="1812731"/>
              <a:ext cx="258597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Кредитование</a:t>
              </a:r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субъектов </a:t>
              </a:r>
              <a:endParaRPr lang="en-US" sz="16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агропромышленного </a:t>
              </a:r>
              <a:endParaRPr lang="en-US" sz="16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комплекса</a:t>
              </a:r>
              <a:endParaRPr lang="ru-RU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26" name="Picture 2" descr="C:\Users\slisarenko\Downloads\law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7484" y="841002"/>
              <a:ext cx="830263" cy="8302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Группа 9"/>
          <p:cNvGrpSpPr/>
          <p:nvPr/>
        </p:nvGrpSpPr>
        <p:grpSpPr>
          <a:xfrm>
            <a:off x="475342" y="2383774"/>
            <a:ext cx="5075293" cy="2792550"/>
            <a:chOff x="475342" y="2383774"/>
            <a:chExt cx="5075293" cy="2792550"/>
          </a:xfrm>
        </p:grpSpPr>
        <p:sp>
          <p:nvSpPr>
            <p:cNvPr id="49" name="Дуга 48"/>
            <p:cNvSpPr/>
            <p:nvPr/>
          </p:nvSpPr>
          <p:spPr>
            <a:xfrm flipV="1">
              <a:off x="2565193" y="2383774"/>
              <a:ext cx="2985442" cy="2345212"/>
            </a:xfrm>
            <a:prstGeom prst="arc">
              <a:avLst>
                <a:gd name="adj1" fmla="val 16790857"/>
                <a:gd name="adj2" fmla="val 182633"/>
              </a:avLst>
            </a:prstGeom>
            <a:ln w="19050">
              <a:solidFill>
                <a:schemeClr val="accent1">
                  <a:lumMod val="75000"/>
                </a:schemeClr>
              </a:solidFill>
              <a:prstDash val="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Равнобедренный треугольник 53"/>
            <p:cNvSpPr/>
            <p:nvPr/>
          </p:nvSpPr>
          <p:spPr>
            <a:xfrm rot="16200000">
              <a:off x="4162407" y="4642921"/>
              <a:ext cx="109154" cy="138587"/>
            </a:xfrm>
            <a:prstGeom prst="triangl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Скругленный прямоугольник 62"/>
            <p:cNvSpPr/>
            <p:nvPr/>
          </p:nvSpPr>
          <p:spPr>
            <a:xfrm>
              <a:off x="475342" y="3085584"/>
              <a:ext cx="3634545" cy="209074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1">
                  <a:lumMod val="75000"/>
                </a:scheme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118371" y="4194962"/>
              <a:ext cx="23484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Кредитование</a:t>
              </a:r>
            </a:p>
            <a:p>
              <a:pPr algn="ctr"/>
              <a:r>
                <a:rPr lang="ru-RU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субъектов малого предпринимательства</a:t>
              </a:r>
              <a:endParaRPr lang="ru-RU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27" name="Picture 3" descr="C:\Users\slisarenko\Downloads\store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4016" y="3409706"/>
              <a:ext cx="697196" cy="6971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Группа 8"/>
          <p:cNvGrpSpPr/>
          <p:nvPr/>
        </p:nvGrpSpPr>
        <p:grpSpPr>
          <a:xfrm>
            <a:off x="6537892" y="2383774"/>
            <a:ext cx="5041588" cy="2792550"/>
            <a:chOff x="6537892" y="2383774"/>
            <a:chExt cx="5041588" cy="2792550"/>
          </a:xfrm>
        </p:grpSpPr>
        <p:sp>
          <p:nvSpPr>
            <p:cNvPr id="48" name="Дуга 47"/>
            <p:cNvSpPr/>
            <p:nvPr/>
          </p:nvSpPr>
          <p:spPr>
            <a:xfrm flipH="1" flipV="1">
              <a:off x="6537892" y="2383774"/>
              <a:ext cx="2985442" cy="2345212"/>
            </a:xfrm>
            <a:prstGeom prst="arc">
              <a:avLst>
                <a:gd name="adj1" fmla="val 16809960"/>
                <a:gd name="adj2" fmla="val 182633"/>
              </a:avLst>
            </a:prstGeom>
            <a:ln w="19050">
              <a:solidFill>
                <a:schemeClr val="accent1">
                  <a:lumMod val="75000"/>
                </a:schemeClr>
              </a:solidFill>
              <a:prstDash val="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Равнобедренный треугольник 54"/>
            <p:cNvSpPr/>
            <p:nvPr/>
          </p:nvSpPr>
          <p:spPr>
            <a:xfrm rot="16200000" flipV="1">
              <a:off x="7821066" y="4652448"/>
              <a:ext cx="109154" cy="138584"/>
            </a:xfrm>
            <a:prstGeom prst="triangl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Скругленный прямоугольник 66"/>
            <p:cNvSpPr/>
            <p:nvPr/>
          </p:nvSpPr>
          <p:spPr>
            <a:xfrm>
              <a:off x="7944935" y="3085584"/>
              <a:ext cx="3634545" cy="209074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1">
                  <a:lumMod val="75000"/>
                </a:scheme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949714" y="4251663"/>
              <a:ext cx="362976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>
                  <a:latin typeface="Arial" panose="020B0604020202020204" pitchFamily="34" charset="0"/>
                  <a:cs typeface="Arial" panose="020B0604020202020204" pitchFamily="34" charset="0"/>
                </a:rPr>
                <a:t>Программа льготного </a:t>
              </a:r>
              <a:r>
                <a:rPr lang="ru-RU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кредитования </a:t>
              </a:r>
              <a:r>
                <a:rPr lang="ru-RU" sz="1600" dirty="0">
                  <a:latin typeface="Arial" panose="020B0604020202020204" pitchFamily="34" charset="0"/>
                  <a:cs typeface="Arial" panose="020B0604020202020204" pitchFamily="34" charset="0"/>
                </a:rPr>
                <a:t>при субсидировании общей процентной ставки</a:t>
              </a:r>
            </a:p>
          </p:txBody>
        </p:sp>
        <p:pic>
          <p:nvPicPr>
            <p:cNvPr id="1029" name="Picture 5" descr="C:\Users\slisarenko\Downloads\package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12124" y="3406736"/>
              <a:ext cx="700166" cy="7001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Группа 7"/>
          <p:cNvGrpSpPr/>
          <p:nvPr/>
        </p:nvGrpSpPr>
        <p:grpSpPr>
          <a:xfrm>
            <a:off x="6591232" y="500542"/>
            <a:ext cx="4988247" cy="2808992"/>
            <a:chOff x="6591232" y="500542"/>
            <a:chExt cx="4988247" cy="2808992"/>
          </a:xfrm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7944934" y="500542"/>
              <a:ext cx="3634545" cy="209074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1">
                  <a:lumMod val="75000"/>
                </a:scheme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" name="Picture 3" descr="C:\Users\slisarenko\Downloads\store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12124" y="751438"/>
              <a:ext cx="697196" cy="6971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8191321" y="1545912"/>
              <a:ext cx="324547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Кредитование</a:t>
              </a:r>
            </a:p>
            <a:p>
              <a:pPr algn="ctr"/>
              <a:r>
                <a:rPr lang="ru-RU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субъектов малого предпринимательства</a:t>
              </a:r>
            </a:p>
            <a:p>
              <a:pPr algn="ctr"/>
              <a:r>
                <a:rPr lang="ru-RU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с не полным залогом</a:t>
              </a:r>
              <a:endParaRPr lang="ru-RU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Дуга 24"/>
            <p:cNvSpPr/>
            <p:nvPr/>
          </p:nvSpPr>
          <p:spPr>
            <a:xfrm rot="10800000" flipV="1">
              <a:off x="6591232" y="964322"/>
              <a:ext cx="2985442" cy="2345212"/>
            </a:xfrm>
            <a:prstGeom prst="arc">
              <a:avLst>
                <a:gd name="adj1" fmla="val 16790857"/>
                <a:gd name="adj2" fmla="val 182633"/>
              </a:avLst>
            </a:prstGeom>
            <a:ln w="19050">
              <a:solidFill>
                <a:schemeClr val="accent1">
                  <a:lumMod val="75000"/>
                </a:schemeClr>
              </a:solidFill>
              <a:prstDash val="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Равнобедренный треугольник 25"/>
            <p:cNvSpPr/>
            <p:nvPr/>
          </p:nvSpPr>
          <p:spPr>
            <a:xfrm rot="16200000" flipV="1">
              <a:off x="7821066" y="933316"/>
              <a:ext cx="109154" cy="138584"/>
            </a:xfrm>
            <a:prstGeom prst="triangl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4393294" y="2192760"/>
            <a:ext cx="3331080" cy="1509713"/>
            <a:chOff x="4393294" y="2192760"/>
            <a:chExt cx="3331080" cy="1509713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4393294" y="2192760"/>
              <a:ext cx="3331080" cy="1509713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8136" y="2628955"/>
              <a:ext cx="2723098" cy="6373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06748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334054" y="807395"/>
            <a:ext cx="5541478" cy="3381817"/>
            <a:chOff x="334054" y="807395"/>
            <a:chExt cx="5541478" cy="3381817"/>
          </a:xfrm>
        </p:grpSpPr>
        <p:sp>
          <p:nvSpPr>
            <p:cNvPr id="14" name="Параллелограмм 13"/>
            <p:cNvSpPr/>
            <p:nvPr/>
          </p:nvSpPr>
          <p:spPr>
            <a:xfrm>
              <a:off x="334054" y="807395"/>
              <a:ext cx="5541478" cy="3381817"/>
            </a:xfrm>
            <a:prstGeom prst="parallelogram">
              <a:avLst>
                <a:gd name="adj" fmla="val 0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750512" y="2638035"/>
              <a:ext cx="270856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Беспроцентные </a:t>
              </a:r>
              <a:endPara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sz="2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займы</a:t>
              </a:r>
              <a:endPara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051" name="Picture 3" descr="C:\Users\slisarenko\Downloads\discount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454" y="1288210"/>
              <a:ext cx="1028678" cy="10286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Группа 4"/>
          <p:cNvGrpSpPr/>
          <p:nvPr/>
        </p:nvGrpSpPr>
        <p:grpSpPr>
          <a:xfrm>
            <a:off x="6229835" y="801075"/>
            <a:ext cx="5541478" cy="3381817"/>
            <a:chOff x="6229835" y="801075"/>
            <a:chExt cx="5541478" cy="3381817"/>
          </a:xfrm>
        </p:grpSpPr>
        <p:sp>
          <p:nvSpPr>
            <p:cNvPr id="10" name="Параллелограмм 9"/>
            <p:cNvSpPr/>
            <p:nvPr/>
          </p:nvSpPr>
          <p:spPr>
            <a:xfrm>
              <a:off x="6229835" y="801075"/>
              <a:ext cx="5541478" cy="3381817"/>
            </a:xfrm>
            <a:prstGeom prst="parallelogram">
              <a:avLst>
                <a:gd name="adj" fmla="val 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6979892" y="2638035"/>
              <a:ext cx="4041363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Кредитование </a:t>
              </a:r>
              <a:r>
                <a:rPr lang="ru-RU" sz="2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субъектов</a:t>
              </a:r>
            </a:p>
            <a:p>
              <a:pPr algn="ctr"/>
              <a:r>
                <a:rPr lang="ru-RU" sz="2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агропромышленного </a:t>
              </a:r>
            </a:p>
            <a:p>
              <a:pPr algn="ctr"/>
              <a:r>
                <a:rPr lang="ru-RU" sz="2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комплекса</a:t>
              </a:r>
              <a:endPara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050" name="Picture 2" descr="C:\Users\slisarenko\Downloads\tractor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78059" y="1280034"/>
              <a:ext cx="1045029" cy="10450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Группа 11"/>
          <p:cNvGrpSpPr/>
          <p:nvPr/>
        </p:nvGrpSpPr>
        <p:grpSpPr>
          <a:xfrm>
            <a:off x="0" y="5549186"/>
            <a:ext cx="12192000" cy="1040982"/>
            <a:chOff x="0" y="5549186"/>
            <a:chExt cx="12192000" cy="1040982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0635"/>
            <a:stretch/>
          </p:blipFill>
          <p:spPr>
            <a:xfrm>
              <a:off x="0" y="5549186"/>
              <a:ext cx="12192000" cy="1040982"/>
            </a:xfrm>
            <a:prstGeom prst="rect">
              <a:avLst/>
            </a:prstGeom>
          </p:spPr>
        </p:pic>
        <p:sp>
          <p:nvSpPr>
            <p:cNvPr id="15" name="Пятиугольник 14"/>
            <p:cNvSpPr/>
            <p:nvPr/>
          </p:nvSpPr>
          <p:spPr>
            <a:xfrm>
              <a:off x="209551" y="5549186"/>
              <a:ext cx="486486" cy="1040982"/>
            </a:xfrm>
            <a:prstGeom prst="homePlate">
              <a:avLst>
                <a:gd name="adj" fmla="val 36417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696037" y="5838844"/>
            <a:ext cx="110752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Программы для субъектов </a:t>
            </a:r>
            <a:r>
              <a:rPr lang="ru-RU" sz="24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агропромышленного </a:t>
            </a:r>
            <a:r>
              <a:rPr lang="ru-RU" sz="24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комплекса</a:t>
            </a:r>
            <a:endParaRPr lang="ru-RU" sz="2400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840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lisarenko\Desktop\чел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37" y="2637408"/>
            <a:ext cx="989098" cy="1693366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slisarenko\Desktop\Без имени-1 копия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29" b="100000" l="1744" r="994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035" y="1568483"/>
            <a:ext cx="3383314" cy="2762291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906" y="1097221"/>
            <a:ext cx="2013571" cy="471262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6638381" y="590796"/>
            <a:ext cx="5208172" cy="3949648"/>
            <a:chOff x="6554681" y="2165574"/>
            <a:chExt cx="5208172" cy="3949648"/>
          </a:xfrm>
        </p:grpSpPr>
        <p:sp>
          <p:nvSpPr>
            <p:cNvPr id="38" name="Дуга 37"/>
            <p:cNvSpPr/>
            <p:nvPr/>
          </p:nvSpPr>
          <p:spPr>
            <a:xfrm flipH="1">
              <a:off x="6554681" y="2821448"/>
              <a:ext cx="2985442" cy="2909705"/>
            </a:xfrm>
            <a:prstGeom prst="arc">
              <a:avLst>
                <a:gd name="adj1" fmla="val 16968869"/>
                <a:gd name="adj2" fmla="val 187417"/>
              </a:avLst>
            </a:prstGeom>
            <a:ln w="19050">
              <a:solidFill>
                <a:schemeClr val="accent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Дуга 38"/>
            <p:cNvSpPr/>
            <p:nvPr/>
          </p:nvSpPr>
          <p:spPr>
            <a:xfrm flipH="1" flipV="1">
              <a:off x="6554681" y="2602500"/>
              <a:ext cx="2985442" cy="2909706"/>
            </a:xfrm>
            <a:prstGeom prst="arc">
              <a:avLst>
                <a:gd name="adj1" fmla="val 16972268"/>
                <a:gd name="adj2" fmla="val 187417"/>
              </a:avLst>
            </a:prstGeom>
            <a:ln w="19050">
              <a:solidFill>
                <a:schemeClr val="accent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Скругленный прямоугольник 39"/>
            <p:cNvSpPr/>
            <p:nvPr/>
          </p:nvSpPr>
          <p:spPr>
            <a:xfrm>
              <a:off x="7924800" y="2165574"/>
              <a:ext cx="3838053" cy="1793226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1">
                  <a:lumMod val="75000"/>
                </a:schemeClr>
              </a:solidFill>
              <a:prstDash val="solid"/>
            </a:ln>
            <a:effectLst>
              <a:outerShdw blurRad="152400" dir="5400000" sx="90000" sy="-19000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Равнобедренный треугольник 55"/>
            <p:cNvSpPr/>
            <p:nvPr/>
          </p:nvSpPr>
          <p:spPr>
            <a:xfrm rot="16200000" flipV="1">
              <a:off x="7731639" y="2787775"/>
              <a:ext cx="109154" cy="138584"/>
            </a:xfrm>
            <a:prstGeom prst="triangl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Равнобедренный треугольник 56"/>
            <p:cNvSpPr/>
            <p:nvPr/>
          </p:nvSpPr>
          <p:spPr>
            <a:xfrm rot="16200000" flipV="1">
              <a:off x="7731639" y="5408613"/>
              <a:ext cx="109154" cy="138584"/>
            </a:xfrm>
            <a:prstGeom prst="triangl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Скругленный прямоугольник 64"/>
            <p:cNvSpPr/>
            <p:nvPr/>
          </p:nvSpPr>
          <p:spPr>
            <a:xfrm>
              <a:off x="7924799" y="4321996"/>
              <a:ext cx="3838053" cy="1793226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1">
                  <a:lumMod val="75000"/>
                </a:schemeClr>
              </a:solidFill>
              <a:prstDash val="solid"/>
            </a:ln>
            <a:effectLst>
              <a:outerShdw blurRad="152400" dir="5400000" sx="90000" sy="-19000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8840780" y="2333387"/>
              <a:ext cx="278204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Раскорчевка </a:t>
              </a:r>
              <a:endParaRPr lang="ru-RU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ru-RU" sz="16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многолетних </a:t>
              </a:r>
              <a:r>
                <a:rPr lang="ru-RU" sz="16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насаждений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8840780" y="4551364"/>
              <a:ext cx="246958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Развитие личного </a:t>
              </a:r>
              <a:endParaRPr lang="ru-RU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ru-RU" sz="16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подсобного </a:t>
              </a:r>
              <a:r>
                <a:rPr lang="ru-RU" sz="16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хозяйства</a:t>
              </a:r>
            </a:p>
          </p:txBody>
        </p:sp>
        <p:pic>
          <p:nvPicPr>
            <p:cNvPr id="3077" name="Picture 5" descr="C:\Users\slisarenko\Downloads\woods (1)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7434" y="2355824"/>
              <a:ext cx="539900" cy="539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8" name="Picture 6" descr="C:\Users\slisarenko\Downloads\cow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42841" y="4549208"/>
              <a:ext cx="589085" cy="5890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Овал 2"/>
            <p:cNvSpPr/>
            <p:nvPr/>
          </p:nvSpPr>
          <p:spPr>
            <a:xfrm>
              <a:off x="8707333" y="3152350"/>
              <a:ext cx="86467" cy="8646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8840780" y="3017302"/>
              <a:ext cx="2122312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сумма до </a:t>
              </a:r>
              <a:r>
                <a:rPr lang="ru-RU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300 000 Евро</a:t>
              </a:r>
            </a:p>
            <a:p>
              <a:endParaRPr lang="ru-RU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до 5 </a:t>
              </a:r>
              <a:r>
                <a:rPr lang="ru-RU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лет</a:t>
              </a:r>
              <a:endParaRPr lang="ru-RU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Овал 60"/>
            <p:cNvSpPr/>
            <p:nvPr/>
          </p:nvSpPr>
          <p:spPr>
            <a:xfrm>
              <a:off x="8707332" y="3580929"/>
              <a:ext cx="86467" cy="8646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Овал 61"/>
            <p:cNvSpPr/>
            <p:nvPr/>
          </p:nvSpPr>
          <p:spPr>
            <a:xfrm>
              <a:off x="8707333" y="5388185"/>
              <a:ext cx="86467" cy="8646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8840780" y="5253137"/>
              <a:ext cx="2398029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сумма до </a:t>
              </a:r>
              <a:r>
                <a:rPr lang="ru-RU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15 000 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руб. </a:t>
              </a:r>
              <a:r>
                <a:rPr lang="ru-RU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ПМР</a:t>
              </a:r>
            </a:p>
            <a:p>
              <a:endParaRPr lang="ru-RU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до </a:t>
              </a:r>
              <a:r>
                <a:rPr lang="ru-RU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 лет</a:t>
              </a:r>
              <a:endParaRPr lang="ru-RU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" name="Овал 63"/>
            <p:cNvSpPr/>
            <p:nvPr/>
          </p:nvSpPr>
          <p:spPr>
            <a:xfrm>
              <a:off x="8707332" y="5816764"/>
              <a:ext cx="86467" cy="8646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5524399" y="1850633"/>
            <a:ext cx="1532840" cy="1446550"/>
            <a:chOff x="5440699" y="3425411"/>
            <a:chExt cx="1532840" cy="1446550"/>
          </a:xfrm>
        </p:grpSpPr>
        <p:sp>
          <p:nvSpPr>
            <p:cNvPr id="36" name="Скругленный прямоугольник 35"/>
            <p:cNvSpPr/>
            <p:nvPr/>
          </p:nvSpPr>
          <p:spPr>
            <a:xfrm>
              <a:off x="5440699" y="3518153"/>
              <a:ext cx="1532840" cy="1307594"/>
            </a:xfrm>
            <a:prstGeom prst="roundRect">
              <a:avLst>
                <a:gd name="adj" fmla="val 5437"/>
              </a:avLst>
            </a:prstGeom>
            <a:solidFill>
              <a:srgbClr val="0070C0"/>
            </a:solidFill>
            <a:ln w="12700">
              <a:noFill/>
              <a:prstDash val="solid"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572475" y="3425411"/>
              <a:ext cx="1359668" cy="1446550"/>
            </a:xfrm>
            <a:prstGeom prst="rect">
              <a:avLst/>
            </a:prstGeom>
            <a:noFill/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ru-RU" sz="8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r>
                <a:rPr lang="ru-RU" sz="4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%</a:t>
              </a:r>
              <a:endParaRPr lang="ru-RU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0" y="5549186"/>
            <a:ext cx="12192000" cy="1040982"/>
            <a:chOff x="0" y="5549186"/>
            <a:chExt cx="12192000" cy="1040982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0635"/>
            <a:stretch/>
          </p:blipFill>
          <p:spPr>
            <a:xfrm>
              <a:off x="0" y="5549186"/>
              <a:ext cx="12192000" cy="1040982"/>
            </a:xfrm>
            <a:prstGeom prst="rect">
              <a:avLst/>
            </a:prstGeom>
          </p:spPr>
        </p:pic>
        <p:sp>
          <p:nvSpPr>
            <p:cNvPr id="29" name="Пятиугольник 28"/>
            <p:cNvSpPr/>
            <p:nvPr/>
          </p:nvSpPr>
          <p:spPr>
            <a:xfrm>
              <a:off x="209551" y="5549186"/>
              <a:ext cx="486486" cy="1040982"/>
            </a:xfrm>
            <a:prstGeom prst="homePlate">
              <a:avLst>
                <a:gd name="adj" fmla="val 36417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3" name="Прямоугольник 32"/>
          <p:cNvSpPr/>
          <p:nvPr/>
        </p:nvSpPr>
        <p:spPr>
          <a:xfrm>
            <a:off x="740932" y="5732481"/>
            <a:ext cx="74836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Беспроцентные займы </a:t>
            </a:r>
            <a:endParaRPr lang="ru-RU" sz="2000" b="1" cap="all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субъектов агропромышленного </a:t>
            </a:r>
            <a:r>
              <a:rPr lang="ru-RU" sz="20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комплекса </a:t>
            </a:r>
          </a:p>
        </p:txBody>
      </p:sp>
    </p:spTree>
    <p:extLst>
      <p:ext uri="{BB962C8B-B14F-4D97-AF65-F5344CB8AC3E}">
        <p14:creationId xmlns:p14="http://schemas.microsoft.com/office/powerpoint/2010/main" val="4261153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/>
          <p:cNvGrpSpPr/>
          <p:nvPr/>
        </p:nvGrpSpPr>
        <p:grpSpPr>
          <a:xfrm>
            <a:off x="0" y="5549186"/>
            <a:ext cx="12192000" cy="1040982"/>
            <a:chOff x="0" y="5549186"/>
            <a:chExt cx="12192000" cy="1040982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0635"/>
            <a:stretch/>
          </p:blipFill>
          <p:spPr>
            <a:xfrm>
              <a:off x="0" y="5549186"/>
              <a:ext cx="12192000" cy="1040982"/>
            </a:xfrm>
            <a:prstGeom prst="rect">
              <a:avLst/>
            </a:prstGeom>
          </p:spPr>
        </p:pic>
        <p:sp>
          <p:nvSpPr>
            <p:cNvPr id="20" name="Пятиугольник 19"/>
            <p:cNvSpPr/>
            <p:nvPr/>
          </p:nvSpPr>
          <p:spPr>
            <a:xfrm>
              <a:off x="209551" y="5549186"/>
              <a:ext cx="486486" cy="1040982"/>
            </a:xfrm>
            <a:prstGeom prst="homePlate">
              <a:avLst>
                <a:gd name="adj" fmla="val 36417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1" name="Прямоугольник 40"/>
          <p:cNvSpPr/>
          <p:nvPr/>
        </p:nvSpPr>
        <p:spPr>
          <a:xfrm>
            <a:off x="696037" y="5869622"/>
            <a:ext cx="90546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Кредитование </a:t>
            </a:r>
            <a:r>
              <a:rPr lang="ru-RU" sz="20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субъектов агропромышленного </a:t>
            </a:r>
            <a:r>
              <a:rPr lang="ru-RU" sz="20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комплекса </a:t>
            </a:r>
          </a:p>
        </p:txBody>
      </p:sp>
      <p:pic>
        <p:nvPicPr>
          <p:cNvPr id="42" name="Picture 2" descr="C:\Users\slisarenko\Desktop\чел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1" y="2468776"/>
            <a:ext cx="989098" cy="1693366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slisarenko\Desktop\банк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263" y="1281946"/>
            <a:ext cx="3478320" cy="2880196"/>
          </a:xfrm>
          <a:prstGeom prst="rect">
            <a:avLst/>
          </a:prstGeom>
          <a:ln>
            <a:noFill/>
          </a:ln>
          <a:effectLst>
            <a:glow rad="63500">
              <a:schemeClr val="bg1">
                <a:lumMod val="50000"/>
                <a:alpha val="2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0617" y="928589"/>
            <a:ext cx="2013571" cy="471262"/>
          </a:xfrm>
          <a:prstGeom prst="rect">
            <a:avLst/>
          </a:prstGeom>
          <a:ln>
            <a:noFill/>
          </a:ln>
          <a:effectLst>
            <a:outerShdw blurRad="190500" algn="tl" rotWithShape="0">
              <a:schemeClr val="tx1">
                <a:alpha val="22000"/>
              </a:schemeClr>
            </a:outerShdw>
          </a:effectLst>
        </p:spPr>
      </p:pic>
      <p:grpSp>
        <p:nvGrpSpPr>
          <p:cNvPr id="13" name="Группа 12"/>
          <p:cNvGrpSpPr/>
          <p:nvPr/>
        </p:nvGrpSpPr>
        <p:grpSpPr>
          <a:xfrm>
            <a:off x="6112486" y="2025412"/>
            <a:ext cx="1337981" cy="1474713"/>
            <a:chOff x="5363321" y="3789483"/>
            <a:chExt cx="946176" cy="1041400"/>
          </a:xfr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2" name="Нашивка 11"/>
            <p:cNvSpPr/>
            <p:nvPr/>
          </p:nvSpPr>
          <p:spPr>
            <a:xfrm>
              <a:off x="5363321" y="3789483"/>
              <a:ext cx="376733" cy="1041400"/>
            </a:xfrm>
            <a:prstGeom prst="chevron">
              <a:avLst>
                <a:gd name="adj" fmla="val 36067"/>
              </a:avLst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50" name="Нашивка 49"/>
            <p:cNvSpPr/>
            <p:nvPr/>
          </p:nvSpPr>
          <p:spPr>
            <a:xfrm>
              <a:off x="5619185" y="3789483"/>
              <a:ext cx="403302" cy="1041400"/>
            </a:xfrm>
            <a:prstGeom prst="chevron">
              <a:avLst>
                <a:gd name="adj" fmla="val 36067"/>
              </a:avLst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60" name="Нашивка 59"/>
            <p:cNvSpPr/>
            <p:nvPr/>
          </p:nvSpPr>
          <p:spPr>
            <a:xfrm>
              <a:off x="5895705" y="3789483"/>
              <a:ext cx="413792" cy="1041400"/>
            </a:xfrm>
            <a:prstGeom prst="chevron">
              <a:avLst>
                <a:gd name="adj" fmla="val 36067"/>
              </a:avLst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317881" y="1840746"/>
            <a:ext cx="817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БАНК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3" descr="C:\Users\slisarenko\Desktop\Без имени-1 копия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729" b="100000" l="1744" r="994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038" y="1405749"/>
            <a:ext cx="3383314" cy="2762291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399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2095500"/>
            <a:ext cx="12192000" cy="4762500"/>
          </a:xfrm>
          <a:prstGeom prst="rect">
            <a:avLst/>
          </a:prstGeom>
          <a:gradFill flip="none" rotWithShape="1">
            <a:gsLst>
              <a:gs pos="0">
                <a:srgbClr val="00296B"/>
              </a:gs>
              <a:gs pos="50000">
                <a:srgbClr val="00589F"/>
              </a:gs>
              <a:gs pos="100000">
                <a:srgbClr val="01A5F2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828111" y="2194266"/>
            <a:ext cx="2833957" cy="1080000"/>
            <a:chOff x="828111" y="2194266"/>
            <a:chExt cx="2833957" cy="1080000"/>
          </a:xfrm>
        </p:grpSpPr>
        <p:sp>
          <p:nvSpPr>
            <p:cNvPr id="47" name="TextBox 46"/>
            <p:cNvSpPr txBox="1"/>
            <p:nvPr/>
          </p:nvSpPr>
          <p:spPr>
            <a:xfrm>
              <a:off x="828111" y="2580377"/>
              <a:ext cx="170719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Животноводство</a:t>
              </a:r>
              <a:endPara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Овал 62"/>
            <p:cNvSpPr>
              <a:spLocks noChangeAspect="1"/>
            </p:cNvSpPr>
            <p:nvPr/>
          </p:nvSpPr>
          <p:spPr>
            <a:xfrm flipH="1">
              <a:off x="2582068" y="2194266"/>
              <a:ext cx="1080000" cy="1080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6" name="Picture 2" descr="C:\Users\slisarenko\Downloads\animal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404" y="2413601"/>
              <a:ext cx="641328" cy="6413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Группа 1"/>
          <p:cNvGrpSpPr/>
          <p:nvPr/>
        </p:nvGrpSpPr>
        <p:grpSpPr>
          <a:xfrm>
            <a:off x="1259780" y="3708345"/>
            <a:ext cx="2864616" cy="1080000"/>
            <a:chOff x="1259780" y="3708345"/>
            <a:chExt cx="2864616" cy="1080000"/>
          </a:xfrm>
        </p:grpSpPr>
        <p:sp>
          <p:nvSpPr>
            <p:cNvPr id="50" name="TextBox 49"/>
            <p:cNvSpPr txBox="1"/>
            <p:nvPr/>
          </p:nvSpPr>
          <p:spPr>
            <a:xfrm>
              <a:off x="1259780" y="4094456"/>
              <a:ext cx="17389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Растениеводство</a:t>
              </a:r>
              <a:endPara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" name="Овал 63"/>
            <p:cNvSpPr>
              <a:spLocks noChangeAspect="1"/>
            </p:cNvSpPr>
            <p:nvPr/>
          </p:nvSpPr>
          <p:spPr>
            <a:xfrm flipH="1">
              <a:off x="3044396" y="3708345"/>
              <a:ext cx="1080000" cy="108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7" name="Picture 3" descr="C:\Users\slisarenko\Downloads\alga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0500" y="3984924"/>
              <a:ext cx="507791" cy="5077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Группа 9"/>
          <p:cNvGrpSpPr/>
          <p:nvPr/>
        </p:nvGrpSpPr>
        <p:grpSpPr>
          <a:xfrm>
            <a:off x="1418333" y="5074676"/>
            <a:ext cx="3993263" cy="1080000"/>
            <a:chOff x="1418333" y="5074676"/>
            <a:chExt cx="3993263" cy="1080000"/>
          </a:xfrm>
        </p:grpSpPr>
        <p:sp>
          <p:nvSpPr>
            <p:cNvPr id="51" name="TextBox 50"/>
            <p:cNvSpPr txBox="1"/>
            <p:nvPr/>
          </p:nvSpPr>
          <p:spPr>
            <a:xfrm>
              <a:off x="1418333" y="5353066"/>
              <a:ext cx="270693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Закладка многолетних </a:t>
              </a:r>
            </a:p>
            <a:p>
              <a:pPr algn="r"/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насаждений</a:t>
              </a:r>
              <a:endPara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Овал 64"/>
            <p:cNvSpPr>
              <a:spLocks noChangeAspect="1"/>
            </p:cNvSpPr>
            <p:nvPr/>
          </p:nvSpPr>
          <p:spPr>
            <a:xfrm flipH="1">
              <a:off x="4331596" y="5074676"/>
              <a:ext cx="1080000" cy="108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8" name="Picture 4" descr="C:\Users\slisarenko\Downloads\bush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0939" y="5314019"/>
              <a:ext cx="601311" cy="6013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8" name="Овал 47"/>
          <p:cNvSpPr>
            <a:spLocks noChangeAspect="1"/>
          </p:cNvSpPr>
          <p:nvPr/>
        </p:nvSpPr>
        <p:spPr>
          <a:xfrm flipH="1">
            <a:off x="3122068" y="-537030"/>
            <a:ext cx="5800332" cy="6452360"/>
          </a:xfrm>
          <a:prstGeom prst="ellipse">
            <a:avLst/>
          </a:prstGeom>
          <a:noFill/>
          <a:ln w="190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948593" y="2280443"/>
            <a:ext cx="2229567" cy="45719"/>
          </a:xfrm>
          <a:prstGeom prst="rect">
            <a:avLst/>
          </a:prstGeom>
          <a:solidFill>
            <a:schemeClr val="accent5">
              <a:lumMod val="75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>
            <a:spLocks noChangeAspect="1"/>
          </p:cNvSpPr>
          <p:nvPr/>
        </p:nvSpPr>
        <p:spPr>
          <a:xfrm>
            <a:off x="8382400" y="2194266"/>
            <a:ext cx="1080000" cy="1080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>
            <a:spLocks noChangeAspect="1"/>
          </p:cNvSpPr>
          <p:nvPr/>
        </p:nvSpPr>
        <p:spPr>
          <a:xfrm>
            <a:off x="6759822" y="5074676"/>
            <a:ext cx="1080000" cy="108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TextBox 51"/>
          <p:cNvSpPr txBox="1"/>
          <p:nvPr/>
        </p:nvSpPr>
        <p:spPr>
          <a:xfrm>
            <a:off x="7999099" y="5029900"/>
            <a:ext cx="392706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Переработка и хранение сельскохозяйственной  продукции и продукции первичной переработки,  произведенной из сельскохозяйственного сырья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9629357" y="2473164"/>
            <a:ext cx="2445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Пополнение оборотных средств</a:t>
            </a:r>
          </a:p>
        </p:txBody>
      </p:sp>
      <p:pic>
        <p:nvPicPr>
          <p:cNvPr id="1029" name="Picture 5" descr="C:\Users\slisarenko\Downloads\warehous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8351" y="5383205"/>
            <a:ext cx="462941" cy="462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8038483" y="3684306"/>
            <a:ext cx="3684986" cy="1080000"/>
            <a:chOff x="8038483" y="3684306"/>
            <a:chExt cx="3684986" cy="1080000"/>
          </a:xfrm>
        </p:grpSpPr>
        <p:sp>
          <p:nvSpPr>
            <p:cNvPr id="20" name="Овал 19"/>
            <p:cNvSpPr>
              <a:spLocks noChangeAspect="1"/>
            </p:cNvSpPr>
            <p:nvPr/>
          </p:nvSpPr>
          <p:spPr>
            <a:xfrm>
              <a:off x="8038483" y="3684306"/>
              <a:ext cx="1080000" cy="108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9288094" y="3854974"/>
              <a:ext cx="243537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Мелиорация земли </a:t>
              </a:r>
              <a:endPara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сельскохозяйственного </a:t>
              </a:r>
            </a:p>
            <a:p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назначения</a:t>
              </a:r>
              <a:endPara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30" name="Picture 6" descr="C:\Users\slisarenko\Downloads\drops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93755" y="3939577"/>
              <a:ext cx="569455" cy="5694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1" name="Picture 7" descr="C:\Users\slisarenko\Downloads\refresh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5688" y="2438062"/>
            <a:ext cx="593424" cy="593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Овал 53"/>
          <p:cNvSpPr>
            <a:spLocks noChangeAspect="1"/>
          </p:cNvSpPr>
          <p:nvPr/>
        </p:nvSpPr>
        <p:spPr>
          <a:xfrm flipH="1">
            <a:off x="3142948" y="-491915"/>
            <a:ext cx="5800332" cy="6452360"/>
          </a:xfrm>
          <a:prstGeom prst="ellipse">
            <a:avLst/>
          </a:prstGeom>
          <a:solidFill>
            <a:schemeClr val="bg1">
              <a:alpha val="14000"/>
            </a:schemeClr>
          </a:solidFill>
          <a:ln w="190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4962208" y="220733"/>
            <a:ext cx="2179023" cy="2082569"/>
            <a:chOff x="8112907" y="2327871"/>
            <a:chExt cx="3383314" cy="3233553"/>
          </a:xfrm>
        </p:grpSpPr>
        <p:pic>
          <p:nvPicPr>
            <p:cNvPr id="5" name="Picture 3" descr="C:\Users\slisarenko\Desktop\Без имени-1 копия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12907" y="2799133"/>
              <a:ext cx="3383314" cy="27622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97778" y="2327871"/>
              <a:ext cx="2013571" cy="4712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3797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2095500"/>
            <a:ext cx="12192000" cy="4762500"/>
          </a:xfrm>
          <a:prstGeom prst="rect">
            <a:avLst/>
          </a:prstGeom>
          <a:gradFill flip="none" rotWithShape="1">
            <a:gsLst>
              <a:gs pos="0">
                <a:srgbClr val="00296B"/>
              </a:gs>
              <a:gs pos="50000">
                <a:srgbClr val="00589F"/>
              </a:gs>
              <a:gs pos="100000">
                <a:srgbClr val="01A5F2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816259" y="2167724"/>
            <a:ext cx="2885551" cy="1080000"/>
            <a:chOff x="828111" y="2194266"/>
            <a:chExt cx="2885551" cy="1080000"/>
          </a:xfrm>
        </p:grpSpPr>
        <p:sp>
          <p:nvSpPr>
            <p:cNvPr id="47" name="TextBox 46"/>
            <p:cNvSpPr txBox="1"/>
            <p:nvPr/>
          </p:nvSpPr>
          <p:spPr>
            <a:xfrm>
              <a:off x="828111" y="2580377"/>
              <a:ext cx="170719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Животноводство</a:t>
              </a:r>
              <a:endPara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Овал 62"/>
            <p:cNvSpPr>
              <a:spLocks noChangeAspect="1"/>
            </p:cNvSpPr>
            <p:nvPr/>
          </p:nvSpPr>
          <p:spPr>
            <a:xfrm flipH="1">
              <a:off x="2633662" y="2194266"/>
              <a:ext cx="1080000" cy="1080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6" name="Picture 2" descr="C:\Users\slisarenko\Downloads\animal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2998" y="2413601"/>
              <a:ext cx="641328" cy="6413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2" name="TextBox 31"/>
          <p:cNvSpPr txBox="1"/>
          <p:nvPr/>
        </p:nvSpPr>
        <p:spPr>
          <a:xfrm>
            <a:off x="1786199" y="233961"/>
            <a:ext cx="87570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>
                <a:solidFill>
                  <a:srgbClr val="0029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</a:t>
            </a:r>
            <a:r>
              <a:rPr lang="en-US" sz="9600" b="1" dirty="0" smtClean="0">
                <a:solidFill>
                  <a:srgbClr val="0029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000</a:t>
            </a:r>
            <a:r>
              <a:rPr lang="ru-RU" sz="9600" b="1" dirty="0" smtClean="0">
                <a:solidFill>
                  <a:srgbClr val="0029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€</a:t>
            </a:r>
            <a:endParaRPr lang="ru-RU" sz="9600" b="1" dirty="0">
              <a:solidFill>
                <a:srgbClr val="0029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1" name="Группа 70"/>
          <p:cNvGrpSpPr/>
          <p:nvPr/>
        </p:nvGrpSpPr>
        <p:grpSpPr>
          <a:xfrm>
            <a:off x="4689662" y="3314649"/>
            <a:ext cx="2755962" cy="3317697"/>
            <a:chOff x="1698066" y="2086943"/>
            <a:chExt cx="2755962" cy="3254170"/>
          </a:xfrm>
        </p:grpSpPr>
        <p:sp>
          <p:nvSpPr>
            <p:cNvPr id="72" name="Скругленный прямоугольник 71"/>
            <p:cNvSpPr/>
            <p:nvPr/>
          </p:nvSpPr>
          <p:spPr>
            <a:xfrm>
              <a:off x="1698066" y="2086943"/>
              <a:ext cx="2746871" cy="3254170"/>
            </a:xfrm>
            <a:prstGeom prst="roundRect">
              <a:avLst>
                <a:gd name="adj" fmla="val 4467"/>
              </a:avLst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Прямоугольник 72"/>
            <p:cNvSpPr/>
            <p:nvPr/>
          </p:nvSpPr>
          <p:spPr>
            <a:xfrm>
              <a:off x="1698067" y="2589298"/>
              <a:ext cx="2746870" cy="112711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494355" y="2510475"/>
              <a:ext cx="1244251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7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lang="ru-RU" sz="4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%</a:t>
              </a:r>
              <a:endParaRPr lang="ru-RU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" name="Прямоугольник 74"/>
            <p:cNvSpPr/>
            <p:nvPr/>
          </p:nvSpPr>
          <p:spPr>
            <a:xfrm>
              <a:off x="1707158" y="3864289"/>
              <a:ext cx="2746870" cy="112711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2013555" y="3813595"/>
              <a:ext cx="195315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  <a:r>
                <a:rPr lang="ru-RU" sz="4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4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лет</a:t>
              </a:r>
              <a:endParaRPr lang="ru-RU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8" name="Группа 77"/>
          <p:cNvGrpSpPr/>
          <p:nvPr/>
        </p:nvGrpSpPr>
        <p:grpSpPr>
          <a:xfrm>
            <a:off x="8802945" y="3310219"/>
            <a:ext cx="2755962" cy="3317697"/>
            <a:chOff x="1698066" y="2086943"/>
            <a:chExt cx="2755962" cy="3254170"/>
          </a:xfrm>
        </p:grpSpPr>
        <p:sp>
          <p:nvSpPr>
            <p:cNvPr id="79" name="Скругленный прямоугольник 78"/>
            <p:cNvSpPr/>
            <p:nvPr/>
          </p:nvSpPr>
          <p:spPr>
            <a:xfrm>
              <a:off x="1698066" y="2086943"/>
              <a:ext cx="2746871" cy="3254170"/>
            </a:xfrm>
            <a:prstGeom prst="roundRect">
              <a:avLst>
                <a:gd name="adj" fmla="val 4467"/>
              </a:avLst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Прямоугольник 79"/>
            <p:cNvSpPr/>
            <p:nvPr/>
          </p:nvSpPr>
          <p:spPr>
            <a:xfrm>
              <a:off x="1698067" y="2589298"/>
              <a:ext cx="2746870" cy="112711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2494355" y="2510475"/>
              <a:ext cx="1244251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7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r>
                <a:rPr lang="ru-RU" sz="4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%</a:t>
              </a:r>
              <a:endParaRPr lang="ru-RU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" name="Прямоугольник 81"/>
            <p:cNvSpPr/>
            <p:nvPr/>
          </p:nvSpPr>
          <p:spPr>
            <a:xfrm>
              <a:off x="1707158" y="3864289"/>
              <a:ext cx="2746870" cy="112711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2013555" y="3813595"/>
              <a:ext cx="195315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r>
                <a:rPr lang="ru-RU" sz="4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4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лет</a:t>
              </a:r>
              <a:endParaRPr lang="ru-RU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7" name="Группа 76"/>
          <p:cNvGrpSpPr/>
          <p:nvPr/>
        </p:nvGrpSpPr>
        <p:grpSpPr>
          <a:xfrm>
            <a:off x="633892" y="3314650"/>
            <a:ext cx="2755962" cy="3317697"/>
            <a:chOff x="1698066" y="2086943"/>
            <a:chExt cx="2755962" cy="3254170"/>
          </a:xfrm>
        </p:grpSpPr>
        <p:sp>
          <p:nvSpPr>
            <p:cNvPr id="84" name="Скругленный прямоугольник 83"/>
            <p:cNvSpPr/>
            <p:nvPr/>
          </p:nvSpPr>
          <p:spPr>
            <a:xfrm>
              <a:off x="1698066" y="2086943"/>
              <a:ext cx="2746871" cy="3254170"/>
            </a:xfrm>
            <a:prstGeom prst="roundRect">
              <a:avLst>
                <a:gd name="adj" fmla="val 4467"/>
              </a:avLst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Прямоугольник 84"/>
            <p:cNvSpPr/>
            <p:nvPr/>
          </p:nvSpPr>
          <p:spPr>
            <a:xfrm>
              <a:off x="1698067" y="2589298"/>
              <a:ext cx="2746870" cy="112711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2082417" y="2559835"/>
              <a:ext cx="2064989" cy="11773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7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4-6</a:t>
              </a:r>
              <a:r>
                <a:rPr lang="ru-RU" sz="4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%</a:t>
              </a:r>
              <a:endParaRPr lang="ru-RU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" name="Прямоугольник 86"/>
            <p:cNvSpPr/>
            <p:nvPr/>
          </p:nvSpPr>
          <p:spPr>
            <a:xfrm>
              <a:off x="1707158" y="3864289"/>
              <a:ext cx="2746870" cy="112711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1698066" y="3813595"/>
              <a:ext cx="2746871" cy="11773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3-7</a:t>
              </a:r>
              <a:r>
                <a:rPr lang="ru-RU" sz="4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4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лет</a:t>
              </a:r>
              <a:endParaRPr lang="ru-RU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4" name="Овал 33"/>
          <p:cNvSpPr>
            <a:spLocks noChangeAspect="1"/>
          </p:cNvSpPr>
          <p:nvPr/>
        </p:nvSpPr>
        <p:spPr>
          <a:xfrm>
            <a:off x="6769029" y="2160580"/>
            <a:ext cx="1080000" cy="108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4559115" y="2124947"/>
            <a:ext cx="25551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Переработка и хранение сельскохозяйственной  продукции и продукции первичной переработки,  произведенной из сельскохозяйственного сырья</a:t>
            </a:r>
          </a:p>
        </p:txBody>
      </p:sp>
      <p:pic>
        <p:nvPicPr>
          <p:cNvPr id="36" name="Picture 5" descr="C:\Users\slisarenko\Downloads\warehous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558" y="2469109"/>
            <a:ext cx="462941" cy="462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7" name="Группа 36"/>
          <p:cNvGrpSpPr/>
          <p:nvPr/>
        </p:nvGrpSpPr>
        <p:grpSpPr>
          <a:xfrm>
            <a:off x="8587731" y="2126999"/>
            <a:ext cx="3467683" cy="1080000"/>
            <a:chOff x="9288094" y="3657624"/>
            <a:chExt cx="3467683" cy="1080000"/>
          </a:xfrm>
        </p:grpSpPr>
        <p:sp>
          <p:nvSpPr>
            <p:cNvPr id="38" name="Овал 37"/>
            <p:cNvSpPr>
              <a:spLocks noChangeAspect="1"/>
            </p:cNvSpPr>
            <p:nvPr/>
          </p:nvSpPr>
          <p:spPr>
            <a:xfrm>
              <a:off x="11675777" y="3657624"/>
              <a:ext cx="1080000" cy="108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9288094" y="3854974"/>
              <a:ext cx="243537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Мелиорация земли </a:t>
              </a:r>
              <a:endPara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сельскохозяйственного </a:t>
              </a:r>
            </a:p>
            <a:p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назначения</a:t>
              </a:r>
              <a:endPara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0" name="Picture 6" descr="C:\Users\slisarenko\Downloads\drops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31049" y="3912895"/>
              <a:ext cx="569455" cy="5694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8954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2095500"/>
            <a:ext cx="12192000" cy="4762500"/>
          </a:xfrm>
          <a:prstGeom prst="rect">
            <a:avLst/>
          </a:prstGeom>
          <a:gradFill flip="none" rotWithShape="1">
            <a:gsLst>
              <a:gs pos="0">
                <a:srgbClr val="00296B"/>
              </a:gs>
              <a:gs pos="50000">
                <a:srgbClr val="00589F"/>
              </a:gs>
              <a:gs pos="100000">
                <a:srgbClr val="01A5F2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2118667" y="2729867"/>
            <a:ext cx="2864616" cy="1080000"/>
            <a:chOff x="1259780" y="3708345"/>
            <a:chExt cx="2864616" cy="1080000"/>
          </a:xfrm>
        </p:grpSpPr>
        <p:sp>
          <p:nvSpPr>
            <p:cNvPr id="50" name="TextBox 49"/>
            <p:cNvSpPr txBox="1"/>
            <p:nvPr/>
          </p:nvSpPr>
          <p:spPr>
            <a:xfrm>
              <a:off x="1259780" y="4094456"/>
              <a:ext cx="17389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Растениеводство</a:t>
              </a:r>
              <a:endPara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" name="Овал 63"/>
            <p:cNvSpPr>
              <a:spLocks noChangeAspect="1"/>
            </p:cNvSpPr>
            <p:nvPr/>
          </p:nvSpPr>
          <p:spPr>
            <a:xfrm flipH="1">
              <a:off x="3044396" y="3708345"/>
              <a:ext cx="1080000" cy="108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7" name="Picture 3" descr="C:\Users\slisarenko\Downloads\alga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0500" y="3984924"/>
              <a:ext cx="507791" cy="5077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Группа 9"/>
          <p:cNvGrpSpPr/>
          <p:nvPr/>
        </p:nvGrpSpPr>
        <p:grpSpPr>
          <a:xfrm>
            <a:off x="6963614" y="2732787"/>
            <a:ext cx="3786934" cy="1080000"/>
            <a:chOff x="4331596" y="5074676"/>
            <a:chExt cx="3786934" cy="1080000"/>
          </a:xfrm>
        </p:grpSpPr>
        <p:sp>
          <p:nvSpPr>
            <p:cNvPr id="51" name="TextBox 50"/>
            <p:cNvSpPr txBox="1"/>
            <p:nvPr/>
          </p:nvSpPr>
          <p:spPr>
            <a:xfrm>
              <a:off x="5411593" y="5372497"/>
              <a:ext cx="270693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Закладка многолетних </a:t>
              </a:r>
            </a:p>
            <a:p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насаждений</a:t>
              </a:r>
              <a:endPara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Овал 64"/>
            <p:cNvSpPr>
              <a:spLocks noChangeAspect="1"/>
            </p:cNvSpPr>
            <p:nvPr/>
          </p:nvSpPr>
          <p:spPr>
            <a:xfrm flipH="1">
              <a:off x="4331596" y="5074676"/>
              <a:ext cx="1080000" cy="108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8" name="Picture 4" descr="C:\Users\slisarenko\Downloads\bush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0939" y="5314019"/>
              <a:ext cx="601311" cy="6013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3" name="TextBox 32"/>
          <p:cNvSpPr txBox="1"/>
          <p:nvPr/>
        </p:nvSpPr>
        <p:spPr>
          <a:xfrm>
            <a:off x="1786199" y="233961"/>
            <a:ext cx="87570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>
                <a:solidFill>
                  <a:srgbClr val="0029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</a:t>
            </a:r>
            <a:r>
              <a:rPr lang="en-US" sz="9600" b="1" dirty="0" smtClean="0">
                <a:solidFill>
                  <a:srgbClr val="0029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000</a:t>
            </a:r>
            <a:r>
              <a:rPr lang="ru-RU" sz="9600" b="1" dirty="0" smtClean="0">
                <a:solidFill>
                  <a:srgbClr val="0029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€</a:t>
            </a:r>
            <a:endParaRPr lang="ru-RU" sz="9600" b="1" dirty="0">
              <a:solidFill>
                <a:srgbClr val="0029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7" name="Группа 36"/>
          <p:cNvGrpSpPr/>
          <p:nvPr/>
        </p:nvGrpSpPr>
        <p:grpSpPr>
          <a:xfrm>
            <a:off x="3442732" y="4558946"/>
            <a:ext cx="4991102" cy="1646738"/>
            <a:chOff x="6735646" y="4699000"/>
            <a:chExt cx="4991102" cy="1646738"/>
          </a:xfrm>
        </p:grpSpPr>
        <p:sp>
          <p:nvSpPr>
            <p:cNvPr id="39" name="Скругленный прямоугольник 38"/>
            <p:cNvSpPr/>
            <p:nvPr/>
          </p:nvSpPr>
          <p:spPr>
            <a:xfrm>
              <a:off x="6735647" y="4699000"/>
              <a:ext cx="4991100" cy="1646738"/>
            </a:xfrm>
            <a:prstGeom prst="roundRect">
              <a:avLst>
                <a:gd name="adj" fmla="val 4467"/>
              </a:avLst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6735646" y="5014943"/>
              <a:ext cx="2009769" cy="112711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7031946" y="4941728"/>
              <a:ext cx="1244251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7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r>
                <a:rPr lang="ru-RU" sz="4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%</a:t>
              </a:r>
              <a:endParaRPr lang="ru-RU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Прямоугольник 55"/>
            <p:cNvSpPr/>
            <p:nvPr/>
          </p:nvSpPr>
          <p:spPr>
            <a:xfrm>
              <a:off x="8979878" y="5014943"/>
              <a:ext cx="2746870" cy="112711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9279949" y="4941727"/>
              <a:ext cx="195315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r>
                <a:rPr lang="ru-RU" sz="4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4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лет</a:t>
              </a:r>
              <a:endParaRPr lang="ru-RU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817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2095500"/>
            <a:ext cx="12192000" cy="4762500"/>
          </a:xfrm>
          <a:prstGeom prst="rect">
            <a:avLst/>
          </a:prstGeom>
          <a:gradFill flip="none" rotWithShape="1">
            <a:gsLst>
              <a:gs pos="0">
                <a:srgbClr val="00296B"/>
              </a:gs>
              <a:gs pos="50000">
                <a:srgbClr val="00589F"/>
              </a:gs>
              <a:gs pos="100000">
                <a:srgbClr val="01A5F2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4318570" y="2806061"/>
            <a:ext cx="3692342" cy="1080000"/>
            <a:chOff x="8382400" y="2194266"/>
            <a:chExt cx="3692342" cy="1080000"/>
          </a:xfrm>
        </p:grpSpPr>
        <p:sp>
          <p:nvSpPr>
            <p:cNvPr id="19" name="Овал 18"/>
            <p:cNvSpPr>
              <a:spLocks noChangeAspect="1"/>
            </p:cNvSpPr>
            <p:nvPr/>
          </p:nvSpPr>
          <p:spPr>
            <a:xfrm>
              <a:off x="8382400" y="2194266"/>
              <a:ext cx="1080000" cy="1080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9629357" y="2473164"/>
              <a:ext cx="24453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Пополнение оборотных средств</a:t>
              </a:r>
            </a:p>
          </p:txBody>
        </p:sp>
        <p:pic>
          <p:nvPicPr>
            <p:cNvPr id="1031" name="Picture 7" descr="C:\Users\slisarenko\Downloads\refresh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25688" y="2438062"/>
              <a:ext cx="593424" cy="5934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0" name="Группа 29"/>
          <p:cNvGrpSpPr/>
          <p:nvPr/>
        </p:nvGrpSpPr>
        <p:grpSpPr>
          <a:xfrm>
            <a:off x="3649353" y="4572000"/>
            <a:ext cx="4991102" cy="1721750"/>
            <a:chOff x="3649353" y="4572000"/>
            <a:chExt cx="4991102" cy="1721750"/>
          </a:xfrm>
        </p:grpSpPr>
        <p:sp>
          <p:nvSpPr>
            <p:cNvPr id="31" name="Скругленный прямоугольник 30"/>
            <p:cNvSpPr/>
            <p:nvPr/>
          </p:nvSpPr>
          <p:spPr>
            <a:xfrm>
              <a:off x="3649354" y="4572000"/>
              <a:ext cx="4991100" cy="1721750"/>
            </a:xfrm>
            <a:prstGeom prst="roundRect">
              <a:avLst>
                <a:gd name="adj" fmla="val 4467"/>
              </a:avLst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3649353" y="4933293"/>
              <a:ext cx="2009769" cy="112711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945653" y="4860078"/>
              <a:ext cx="1244251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7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  <a:r>
                <a:rPr lang="ru-RU" sz="4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%</a:t>
              </a:r>
              <a:endParaRPr lang="ru-RU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5893585" y="4933293"/>
              <a:ext cx="2746870" cy="112711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075863" y="4860077"/>
              <a:ext cx="231171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ru-RU" sz="4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4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года</a:t>
              </a:r>
              <a:endParaRPr lang="ru-RU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1786199" y="233961"/>
            <a:ext cx="87570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>
                <a:solidFill>
                  <a:srgbClr val="0029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9600" b="1" dirty="0" smtClean="0">
                <a:solidFill>
                  <a:srgbClr val="0029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000</a:t>
            </a:r>
            <a:r>
              <a:rPr lang="ru-RU" sz="9600" b="1" dirty="0" smtClean="0">
                <a:solidFill>
                  <a:srgbClr val="0029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€</a:t>
            </a:r>
            <a:endParaRPr lang="ru-RU" sz="9600" b="1" dirty="0">
              <a:solidFill>
                <a:srgbClr val="0029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27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4763</TotalTime>
  <Words>398</Words>
  <Application>Microsoft Office PowerPoint</Application>
  <PresentationFormat>Произвольный</PresentationFormat>
  <Paragraphs>151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manager</dc:creator>
  <cp:lastModifiedBy>Заместитель директора</cp:lastModifiedBy>
  <cp:revision>329</cp:revision>
  <dcterms:created xsi:type="dcterms:W3CDTF">2018-12-18T15:48:39Z</dcterms:created>
  <dcterms:modified xsi:type="dcterms:W3CDTF">2019-11-15T11:16:19Z</dcterms:modified>
</cp:coreProperties>
</file>